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2" r:id="rId3"/>
    <p:sldId id="359" r:id="rId4"/>
    <p:sldId id="360" r:id="rId5"/>
    <p:sldId id="373" r:id="rId6"/>
    <p:sldId id="361" r:id="rId7"/>
    <p:sldId id="375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37" r:id="rId17"/>
    <p:sldId id="257" r:id="rId18"/>
    <p:sldId id="309" r:id="rId19"/>
    <p:sldId id="260" r:id="rId20"/>
    <p:sldId id="310" r:id="rId21"/>
    <p:sldId id="311" r:id="rId22"/>
    <p:sldId id="347" r:id="rId23"/>
    <p:sldId id="261" r:id="rId24"/>
    <p:sldId id="265" r:id="rId25"/>
    <p:sldId id="266" r:id="rId26"/>
    <p:sldId id="304" r:id="rId27"/>
    <p:sldId id="357" r:id="rId28"/>
    <p:sldId id="346" r:id="rId29"/>
    <p:sldId id="345" r:id="rId30"/>
    <p:sldId id="329" r:id="rId31"/>
    <p:sldId id="330" r:id="rId32"/>
    <p:sldId id="331" r:id="rId33"/>
    <p:sldId id="343" r:id="rId34"/>
    <p:sldId id="341" r:id="rId35"/>
    <p:sldId id="339" r:id="rId36"/>
    <p:sldId id="332" r:id="rId37"/>
    <p:sldId id="333" r:id="rId38"/>
    <p:sldId id="334" r:id="rId39"/>
    <p:sldId id="335" r:id="rId40"/>
    <p:sldId id="336" r:id="rId41"/>
    <p:sldId id="324" r:id="rId42"/>
    <p:sldId id="276" r:id="rId43"/>
    <p:sldId id="277" r:id="rId44"/>
    <p:sldId id="278" r:id="rId45"/>
    <p:sldId id="279" r:id="rId46"/>
    <p:sldId id="280" r:id="rId47"/>
    <p:sldId id="297" r:id="rId48"/>
    <p:sldId id="317" r:id="rId49"/>
    <p:sldId id="299" r:id="rId50"/>
    <p:sldId id="301" r:id="rId51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81" autoAdjust="0"/>
    <p:restoredTop sz="94660"/>
  </p:normalViewPr>
  <p:slideViewPr>
    <p:cSldViewPr>
      <p:cViewPr>
        <p:scale>
          <a:sx n="98" d="100"/>
          <a:sy n="98" d="100"/>
        </p:scale>
        <p:origin x="-103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FPA\Projetos\MTPS-UFPA\GrupoPrevidencia\Produtos\Prob_Contribuintes_FluxoPo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ANFIP\ARTIGO%20Qu&#227;o%20acuradas%20s&#227;o%20as%20proje&#231;&#245;es\C&#243;pia%20de%20dados_para_graficos_do_artig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elino\Documents\UFPA\PROJETOS\MTPS\CONTINUACAO\Artigo_Simulacao_Marcelino\RelacaoDependenciaAposentadosTrabalhado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ANFIP\ARTIGO%20Qu&#227;o%20acuradas%20s&#227;o%20as%20proje&#231;&#245;es\C&#243;pia%20de%20dados_para_graficos_do_artig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ANFIP\ARTIGO%20Qu&#227;o%20acuradas%20s&#227;o%20as%20proje&#231;&#245;es\C&#243;pia%20de%20dados_para_graficos_do_artig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PREVIDENCIA\CRESCIMENTO%20REAL%20DE%20RECEITAS%20E%20DESPESAS%20DA%20SEGURIDADE%20SOCIAL_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PREVIDENCIA\RESULTADO%20DA%20SEGURIDADE%20SOCIAL_2007_2015_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esktop\Denise\PREVIDENCIA\CRESCIMENTO%20REAL%20DE%20RECEITAS%20E%20DESPESAS%20DA%20SEGURIDADE%20SOCIAL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/>
              <a:t>Total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6"/>
          <c:order val="0"/>
          <c:tx>
            <c:v>2009</c:v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[Prob_Contribuintes_FluxoPop.xlsx]Prop_Trab_Carteira_Assinada!$C$113:$C$183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cat>
          <c:val>
            <c:numRef>
              <c:f>[Prob_Contribuintes_FluxoPop.xlsx]Prop_Trab_Carteira_Assinada!$Q$113:$Q$183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2.7232293657368123E-2</c:v>
                </c:pt>
                <c:pt idx="17">
                  <c:v>6.2677730103667506E-2</c:v>
                </c:pt>
                <c:pt idx="18">
                  <c:v>0.11392560138585911</c:v>
                </c:pt>
                <c:pt idx="19">
                  <c:v>0.17478932370538211</c:v>
                </c:pt>
                <c:pt idx="20">
                  <c:v>0.21247511127596799</c:v>
                </c:pt>
                <c:pt idx="21">
                  <c:v>0.25466505423927499</c:v>
                </c:pt>
                <c:pt idx="22">
                  <c:v>0.28012998722437937</c:v>
                </c:pt>
                <c:pt idx="23">
                  <c:v>0.30719856571947457</c:v>
                </c:pt>
                <c:pt idx="24">
                  <c:v>0.33342912416013698</c:v>
                </c:pt>
                <c:pt idx="25">
                  <c:v>0.34746102367537901</c:v>
                </c:pt>
                <c:pt idx="26">
                  <c:v>0.36579605665225201</c:v>
                </c:pt>
                <c:pt idx="27">
                  <c:v>0.37017200403429323</c:v>
                </c:pt>
                <c:pt idx="28">
                  <c:v>0.39866453963042636</c:v>
                </c:pt>
                <c:pt idx="29">
                  <c:v>0.39504658634412337</c:v>
                </c:pt>
                <c:pt idx="30">
                  <c:v>0.39863096557929945</c:v>
                </c:pt>
                <c:pt idx="31">
                  <c:v>0.3931864690603506</c:v>
                </c:pt>
                <c:pt idx="32">
                  <c:v>0.39428268913382147</c:v>
                </c:pt>
                <c:pt idx="33">
                  <c:v>0.39010005471547698</c:v>
                </c:pt>
                <c:pt idx="34">
                  <c:v>0.39875902422345721</c:v>
                </c:pt>
                <c:pt idx="35">
                  <c:v>0.39464071561192998</c:v>
                </c:pt>
                <c:pt idx="36">
                  <c:v>0.37835135334509623</c:v>
                </c:pt>
                <c:pt idx="37">
                  <c:v>0.37768593976362835</c:v>
                </c:pt>
                <c:pt idx="38">
                  <c:v>0.37980349874736635</c:v>
                </c:pt>
                <c:pt idx="39">
                  <c:v>0.37047908475173402</c:v>
                </c:pt>
                <c:pt idx="40">
                  <c:v>0.37240759345456037</c:v>
                </c:pt>
                <c:pt idx="41">
                  <c:v>0.35827860223702035</c:v>
                </c:pt>
                <c:pt idx="42">
                  <c:v>0.35119230843997701</c:v>
                </c:pt>
                <c:pt idx="43">
                  <c:v>0.33814910632548922</c:v>
                </c:pt>
                <c:pt idx="44">
                  <c:v>0.34325543142688375</c:v>
                </c:pt>
                <c:pt idx="45">
                  <c:v>0.32309369892532902</c:v>
                </c:pt>
                <c:pt idx="46">
                  <c:v>0.32111408616140136</c:v>
                </c:pt>
                <c:pt idx="47">
                  <c:v>0.30648684084543637</c:v>
                </c:pt>
                <c:pt idx="48">
                  <c:v>0.30115280208351602</c:v>
                </c:pt>
                <c:pt idx="49">
                  <c:v>0.28905626259577422</c:v>
                </c:pt>
                <c:pt idx="50">
                  <c:v>0.27606214357162101</c:v>
                </c:pt>
                <c:pt idx="51">
                  <c:v>0.25671523649316863</c:v>
                </c:pt>
                <c:pt idx="52">
                  <c:v>0.25363391195032675</c:v>
                </c:pt>
                <c:pt idx="53">
                  <c:v>0.22109650619034699</c:v>
                </c:pt>
                <c:pt idx="54">
                  <c:v>0.21704675742804511</c:v>
                </c:pt>
                <c:pt idx="55">
                  <c:v>0.202731501656049</c:v>
                </c:pt>
                <c:pt idx="56">
                  <c:v>0.17053714578956611</c:v>
                </c:pt>
                <c:pt idx="57">
                  <c:v>0.15226147455623026</c:v>
                </c:pt>
                <c:pt idx="58">
                  <c:v>0.14942353386774718</c:v>
                </c:pt>
                <c:pt idx="59">
                  <c:v>0.13466217636608188</c:v>
                </c:pt>
                <c:pt idx="60">
                  <c:v>9.9882628703561502E-2</c:v>
                </c:pt>
                <c:pt idx="61">
                  <c:v>9.1622054908990502E-2</c:v>
                </c:pt>
                <c:pt idx="62">
                  <c:v>8.5648428067392604E-2</c:v>
                </c:pt>
                <c:pt idx="63">
                  <c:v>6.1751514270024198E-2</c:v>
                </c:pt>
                <c:pt idx="64">
                  <c:v>5.9755879925285436E-2</c:v>
                </c:pt>
                <c:pt idx="65">
                  <c:v>3.5484027509064028E-2</c:v>
                </c:pt>
                <c:pt idx="66">
                  <c:v>2.960924708406476E-2</c:v>
                </c:pt>
                <c:pt idx="67">
                  <c:v>2.6089221438605412E-2</c:v>
                </c:pt>
                <c:pt idx="68">
                  <c:v>1.4459772729884199E-2</c:v>
                </c:pt>
                <c:pt idx="69">
                  <c:v>1.1214575221445812E-2</c:v>
                </c:pt>
                <c:pt idx="70">
                  <c:v>4.5638354920472897E-3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47-43A4-8815-C99E4CF218DE}"/>
            </c:ext>
          </c:extLst>
        </c:ser>
        <c:ser>
          <c:idx val="4"/>
          <c:order val="1"/>
          <c:tx>
            <c:v>2014</c:v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[Prob_Contribuintes_FluxoPop.xlsx]Prop_Trab_Carteira_Assinada!$C$113:$C$183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cat>
          <c:val>
            <c:numRef>
              <c:f>[Prob_Contribuintes_FluxoPop.xlsx]Prop_Trab_Carteira_Assinada!$R$113:$R$183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6.3311200419360503E-2</c:v>
                </c:pt>
                <c:pt idx="17">
                  <c:v>0.12840936470146222</c:v>
                </c:pt>
                <c:pt idx="18">
                  <c:v>0.24453367128803588</c:v>
                </c:pt>
                <c:pt idx="19">
                  <c:v>0.39164801361441337</c:v>
                </c:pt>
                <c:pt idx="20">
                  <c:v>0.46021246285207723</c:v>
                </c:pt>
                <c:pt idx="21">
                  <c:v>0.48999210076113275</c:v>
                </c:pt>
                <c:pt idx="22">
                  <c:v>0.49491616266639321</c:v>
                </c:pt>
                <c:pt idx="23">
                  <c:v>0.51670481674353874</c:v>
                </c:pt>
                <c:pt idx="24">
                  <c:v>0.52389033056274403</c:v>
                </c:pt>
                <c:pt idx="25">
                  <c:v>0.5611877617441946</c:v>
                </c:pt>
                <c:pt idx="26">
                  <c:v>0.57336163849595601</c:v>
                </c:pt>
                <c:pt idx="27">
                  <c:v>0.55765693791953641</c:v>
                </c:pt>
                <c:pt idx="28">
                  <c:v>0.55035921365374973</c:v>
                </c:pt>
                <c:pt idx="29">
                  <c:v>0.53882032605298003</c:v>
                </c:pt>
                <c:pt idx="30">
                  <c:v>0.50838270568397859</c:v>
                </c:pt>
                <c:pt idx="31">
                  <c:v>0.51854381590417442</c:v>
                </c:pt>
                <c:pt idx="32">
                  <c:v>0.5394151303242205</c:v>
                </c:pt>
                <c:pt idx="33">
                  <c:v>0.5342262480168456</c:v>
                </c:pt>
                <c:pt idx="34">
                  <c:v>0.5080342865426476</c:v>
                </c:pt>
                <c:pt idx="35">
                  <c:v>0.50458127482283843</c:v>
                </c:pt>
                <c:pt idx="36">
                  <c:v>0.49007001905597936</c:v>
                </c:pt>
                <c:pt idx="37">
                  <c:v>0.47503437581004437</c:v>
                </c:pt>
                <c:pt idx="38">
                  <c:v>0.45799477231716423</c:v>
                </c:pt>
                <c:pt idx="39">
                  <c:v>0.44337791695325623</c:v>
                </c:pt>
                <c:pt idx="40">
                  <c:v>0.43904791894890521</c:v>
                </c:pt>
                <c:pt idx="41">
                  <c:v>0.41557821174088944</c:v>
                </c:pt>
                <c:pt idx="42">
                  <c:v>0.41875685207795521</c:v>
                </c:pt>
                <c:pt idx="43">
                  <c:v>0.39706600230731337</c:v>
                </c:pt>
                <c:pt idx="44">
                  <c:v>0.38931576786905475</c:v>
                </c:pt>
                <c:pt idx="45">
                  <c:v>0.37608971767820637</c:v>
                </c:pt>
                <c:pt idx="46">
                  <c:v>0.37408029944010623</c:v>
                </c:pt>
                <c:pt idx="47">
                  <c:v>0.35766131038846222</c:v>
                </c:pt>
                <c:pt idx="48">
                  <c:v>0.34968443955591022</c:v>
                </c:pt>
                <c:pt idx="49">
                  <c:v>0.34410571083239699</c:v>
                </c:pt>
                <c:pt idx="50">
                  <c:v>0.33026220749779722</c:v>
                </c:pt>
                <c:pt idx="51">
                  <c:v>0.31442694008947952</c:v>
                </c:pt>
                <c:pt idx="52">
                  <c:v>0.29653460220108402</c:v>
                </c:pt>
                <c:pt idx="53">
                  <c:v>0.27474276183070223</c:v>
                </c:pt>
                <c:pt idx="54">
                  <c:v>0.271109518132926</c:v>
                </c:pt>
                <c:pt idx="55">
                  <c:v>0.25137896089940259</c:v>
                </c:pt>
                <c:pt idx="56">
                  <c:v>0.23878489293508301</c:v>
                </c:pt>
                <c:pt idx="57">
                  <c:v>0.22408784277633312</c:v>
                </c:pt>
                <c:pt idx="58">
                  <c:v>0.205556414674535</c:v>
                </c:pt>
                <c:pt idx="59">
                  <c:v>0.18839585852965399</c:v>
                </c:pt>
                <c:pt idx="60">
                  <c:v>0.17291045971874011</c:v>
                </c:pt>
                <c:pt idx="61">
                  <c:v>0.14559012870097701</c:v>
                </c:pt>
                <c:pt idx="62">
                  <c:v>0.131012801048973</c:v>
                </c:pt>
                <c:pt idx="63">
                  <c:v>0.110607102689935</c:v>
                </c:pt>
                <c:pt idx="64">
                  <c:v>0.10091399817289592</c:v>
                </c:pt>
                <c:pt idx="65">
                  <c:v>8.3158080457217065E-2</c:v>
                </c:pt>
                <c:pt idx="66">
                  <c:v>6.6547020758117401E-2</c:v>
                </c:pt>
                <c:pt idx="67">
                  <c:v>5.2981441579703102E-2</c:v>
                </c:pt>
                <c:pt idx="68">
                  <c:v>4.3502341320421724E-2</c:v>
                </c:pt>
                <c:pt idx="69">
                  <c:v>3.595456495028207E-2</c:v>
                </c:pt>
                <c:pt idx="70">
                  <c:v>1.3238503272329101E-2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B1-4F5B-AC3D-EF3FF3DC4BCE}"/>
            </c:ext>
          </c:extLst>
        </c:ser>
        <c:marker val="1"/>
        <c:axId val="151610880"/>
        <c:axId val="1516128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v>2010</c:v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[Prob_Contribuintes_FluxoPop.xlsx]Prop_Trab_Carteira_Assinada!$C$113:$C$183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[Prob_Contribuintes_FluxoPop.xlsx]Prop_Trab_Carteira_Assinada!$B$2:$B$82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5.7025019959072429E-2</c:v>
                      </c:pt>
                      <c:pt idx="17">
                        <c:v>0.10956530824176676</c:v>
                      </c:pt>
                      <c:pt idx="18">
                        <c:v>0.22056441588163928</c:v>
                      </c:pt>
                      <c:pt idx="19">
                        <c:v>0.35366188179095981</c:v>
                      </c:pt>
                      <c:pt idx="20">
                        <c:v>0.42757434436813102</c:v>
                      </c:pt>
                      <c:pt idx="21">
                        <c:v>0.49727137080804268</c:v>
                      </c:pt>
                      <c:pt idx="22">
                        <c:v>0.54239022870862785</c:v>
                      </c:pt>
                      <c:pt idx="23">
                        <c:v>0.5577885409840736</c:v>
                      </c:pt>
                      <c:pt idx="24">
                        <c:v>0.57862751261589218</c:v>
                      </c:pt>
                      <c:pt idx="25">
                        <c:v>0.58961253652461365</c:v>
                      </c:pt>
                      <c:pt idx="26">
                        <c:v>0.57056134790592561</c:v>
                      </c:pt>
                      <c:pt idx="27">
                        <c:v>0.59277956114021679</c:v>
                      </c:pt>
                      <c:pt idx="28">
                        <c:v>0.624987250144872</c:v>
                      </c:pt>
                      <c:pt idx="29">
                        <c:v>0.62413595945998079</c:v>
                      </c:pt>
                      <c:pt idx="30">
                        <c:v>0.59976462587045554</c:v>
                      </c:pt>
                      <c:pt idx="31">
                        <c:v>0.59972622491535788</c:v>
                      </c:pt>
                      <c:pt idx="32">
                        <c:v>0.58704555600846287</c:v>
                      </c:pt>
                      <c:pt idx="33">
                        <c:v>0.57101513029183981</c:v>
                      </c:pt>
                      <c:pt idx="34">
                        <c:v>0.55504628310270943</c:v>
                      </c:pt>
                      <c:pt idx="35">
                        <c:v>0.54015486673146007</c:v>
                      </c:pt>
                      <c:pt idx="36">
                        <c:v>0.53646598755687491</c:v>
                      </c:pt>
                      <c:pt idx="37">
                        <c:v>0.51013529748878739</c:v>
                      </c:pt>
                      <c:pt idx="38">
                        <c:v>0.51658381341418291</c:v>
                      </c:pt>
                      <c:pt idx="39">
                        <c:v>0.49051208965557674</c:v>
                      </c:pt>
                      <c:pt idx="40">
                        <c:v>0.48526928666622443</c:v>
                      </c:pt>
                      <c:pt idx="41">
                        <c:v>0.46978286750949599</c:v>
                      </c:pt>
                      <c:pt idx="42">
                        <c:v>0.47162879144494874</c:v>
                      </c:pt>
                      <c:pt idx="43">
                        <c:v>0.45160892819481074</c:v>
                      </c:pt>
                      <c:pt idx="44">
                        <c:v>0.44537534721693045</c:v>
                      </c:pt>
                      <c:pt idx="45">
                        <c:v>0.44172170693715263</c:v>
                      </c:pt>
                      <c:pt idx="46">
                        <c:v>0.4303268365916465</c:v>
                      </c:pt>
                      <c:pt idx="47">
                        <c:v>0.41621678812963953</c:v>
                      </c:pt>
                      <c:pt idx="48">
                        <c:v>0.40019243372889157</c:v>
                      </c:pt>
                      <c:pt idx="49">
                        <c:v>0.37785469439637154</c:v>
                      </c:pt>
                      <c:pt idx="50">
                        <c:v>0.38314496424984634</c:v>
                      </c:pt>
                      <c:pt idx="51">
                        <c:v>0.36318397288775445</c:v>
                      </c:pt>
                      <c:pt idx="52">
                        <c:v>0.35674704877882779</c:v>
                      </c:pt>
                      <c:pt idx="53">
                        <c:v>0.34418847325319768</c:v>
                      </c:pt>
                      <c:pt idx="54">
                        <c:v>0.32382941262129494</c:v>
                      </c:pt>
                      <c:pt idx="55">
                        <c:v>0.30535992024848502</c:v>
                      </c:pt>
                      <c:pt idx="56">
                        <c:v>0.29027982219984116</c:v>
                      </c:pt>
                      <c:pt idx="57">
                        <c:v>0.26216973054261711</c:v>
                      </c:pt>
                      <c:pt idx="58">
                        <c:v>0.24959911691853867</c:v>
                      </c:pt>
                      <c:pt idx="59">
                        <c:v>0.21977424122952047</c:v>
                      </c:pt>
                      <c:pt idx="60">
                        <c:v>0.2077838432352383</c:v>
                      </c:pt>
                      <c:pt idx="61">
                        <c:v>0.17860208208626691</c:v>
                      </c:pt>
                      <c:pt idx="62">
                        <c:v>0.16523634061070655</c:v>
                      </c:pt>
                      <c:pt idx="63">
                        <c:v>0.14579857717980696</c:v>
                      </c:pt>
                      <c:pt idx="64">
                        <c:v>0.1278832550697617</c:v>
                      </c:pt>
                      <c:pt idx="65">
                        <c:v>0.10852726063829787</c:v>
                      </c:pt>
                      <c:pt idx="66">
                        <c:v>8.3975116150878021E-2</c:v>
                      </c:pt>
                      <c:pt idx="67">
                        <c:v>6.7719489320505838E-2</c:v>
                      </c:pt>
                      <c:pt idx="68">
                        <c:v>5.7234075889153448E-2</c:v>
                      </c:pt>
                      <c:pt idx="69">
                        <c:v>4.478820766178019E-2</c:v>
                      </c:pt>
                      <c:pt idx="70">
                        <c:v>0.20907790668520501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BB1-4F5B-AC3D-EF3FF3DC4BCE}"/>
                  </c:ext>
                </c:extLst>
              </c15:ser>
            </c15:filteredLineSeries>
            <c15:filteredLineSeries>
              <c15:ser>
                <c:idx val="1"/>
                <c:order val="2"/>
                <c:tx>
                  <c:v>2011</c:v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[Prob_Contribuintes_FluxoPop.xlsx]Prop_Trab_Carteira_Assinada!$F$2:$F$82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7.0894336553056589E-2</c:v>
                      </c:pt>
                      <c:pt idx="17">
                        <c:v>0.14018941829404022</c:v>
                      </c:pt>
                      <c:pt idx="18">
                        <c:v>0.2661660197709132</c:v>
                      </c:pt>
                      <c:pt idx="19">
                        <c:v>0.39894379483781311</c:v>
                      </c:pt>
                      <c:pt idx="20">
                        <c:v>0.46941408438390453</c:v>
                      </c:pt>
                      <c:pt idx="21">
                        <c:v>0.49730388544478116</c:v>
                      </c:pt>
                      <c:pt idx="22">
                        <c:v>0.55112203040340446</c:v>
                      </c:pt>
                      <c:pt idx="23">
                        <c:v>0.58649779546553393</c:v>
                      </c:pt>
                      <c:pt idx="24">
                        <c:v>0.59215113305795652</c:v>
                      </c:pt>
                      <c:pt idx="25">
                        <c:v>0.60664006693055506</c:v>
                      </c:pt>
                      <c:pt idx="26">
                        <c:v>0.6130313072416349</c:v>
                      </c:pt>
                      <c:pt idx="27">
                        <c:v>0.58780744224650716</c:v>
                      </c:pt>
                      <c:pt idx="28">
                        <c:v>0.60759354318694914</c:v>
                      </c:pt>
                      <c:pt idx="29">
                        <c:v>0.63781842869450911</c:v>
                      </c:pt>
                      <c:pt idx="30">
                        <c:v>0.63548892292127201</c:v>
                      </c:pt>
                      <c:pt idx="31">
                        <c:v>0.60914727247489941</c:v>
                      </c:pt>
                      <c:pt idx="32">
                        <c:v>0.60880716455507722</c:v>
                      </c:pt>
                      <c:pt idx="33">
                        <c:v>0.59522940757911369</c:v>
                      </c:pt>
                      <c:pt idx="34">
                        <c:v>0.578470904771335</c:v>
                      </c:pt>
                      <c:pt idx="35">
                        <c:v>0.56168077148864715</c:v>
                      </c:pt>
                      <c:pt idx="36">
                        <c:v>0.54694010620500211</c:v>
                      </c:pt>
                      <c:pt idx="37">
                        <c:v>0.54278018238889625</c:v>
                      </c:pt>
                      <c:pt idx="38">
                        <c:v>0.51627832989395384</c:v>
                      </c:pt>
                      <c:pt idx="39">
                        <c:v>0.52247159678813648</c:v>
                      </c:pt>
                      <c:pt idx="40">
                        <c:v>0.49553885757500121</c:v>
                      </c:pt>
                      <c:pt idx="41">
                        <c:v>0.49086613457723122</c:v>
                      </c:pt>
                      <c:pt idx="42">
                        <c:v>0.47523615581281159</c:v>
                      </c:pt>
                      <c:pt idx="43">
                        <c:v>0.47693323797576198</c:v>
                      </c:pt>
                      <c:pt idx="44">
                        <c:v>0.45663403765032995</c:v>
                      </c:pt>
                      <c:pt idx="45">
                        <c:v>0.4510723476804982</c:v>
                      </c:pt>
                      <c:pt idx="46">
                        <c:v>0.44749649528206314</c:v>
                      </c:pt>
                      <c:pt idx="47">
                        <c:v>0.43552620608001069</c:v>
                      </c:pt>
                      <c:pt idx="48">
                        <c:v>0.42148122530822657</c:v>
                      </c:pt>
                      <c:pt idx="49">
                        <c:v>0.40427707773658511</c:v>
                      </c:pt>
                      <c:pt idx="50">
                        <c:v>0.38100904569426591</c:v>
                      </c:pt>
                      <c:pt idx="51">
                        <c:v>0.3863349081086907</c:v>
                      </c:pt>
                      <c:pt idx="52">
                        <c:v>0.36582368527470277</c:v>
                      </c:pt>
                      <c:pt idx="53">
                        <c:v>0.35884390527436955</c:v>
                      </c:pt>
                      <c:pt idx="54">
                        <c:v>0.3444021159274484</c:v>
                      </c:pt>
                      <c:pt idx="55">
                        <c:v>0.32325090120636735</c:v>
                      </c:pt>
                      <c:pt idx="56">
                        <c:v>0.30426438584475418</c:v>
                      </c:pt>
                      <c:pt idx="57">
                        <c:v>0.2888260525160572</c:v>
                      </c:pt>
                      <c:pt idx="58">
                        <c:v>0.2598527690856321</c:v>
                      </c:pt>
                      <c:pt idx="59">
                        <c:v>0.24610369960253325</c:v>
                      </c:pt>
                      <c:pt idx="60">
                        <c:v>0.21534085853932938</c:v>
                      </c:pt>
                      <c:pt idx="61">
                        <c:v>0.20112068427770941</c:v>
                      </c:pt>
                      <c:pt idx="62">
                        <c:v>0.17320680309618589</c:v>
                      </c:pt>
                      <c:pt idx="63">
                        <c:v>0.16036561529123716</c:v>
                      </c:pt>
                      <c:pt idx="64">
                        <c:v>0.14082434747556183</c:v>
                      </c:pt>
                      <c:pt idx="65">
                        <c:v>0.11949124617457928</c:v>
                      </c:pt>
                      <c:pt idx="66">
                        <c:v>8.9163468492203843E-2</c:v>
                      </c:pt>
                      <c:pt idx="67">
                        <c:v>7.3388434333867714E-2</c:v>
                      </c:pt>
                      <c:pt idx="68">
                        <c:v>6.2357115877780651E-2</c:v>
                      </c:pt>
                      <c:pt idx="69">
                        <c:v>5.3035337552742617E-2</c:v>
                      </c:pt>
                      <c:pt idx="70">
                        <c:v>0.22209605013155068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CBB1-4F5B-AC3D-EF3FF3DC4BCE}"/>
                  </c:ext>
                </c:extLst>
              </c15:ser>
            </c15:filteredLineSeries>
            <c15:filteredLineSeries>
              <c15:ser>
                <c:idx val="2"/>
                <c:order val="3"/>
                <c:tx>
                  <c:v>2012</c:v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[Prob_Contribuintes_FluxoPop.xlsx]Prop_Trab_Carteira_Assinada!$J$2:$J$82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7.6474022518099816E-2</c:v>
                      </c:pt>
                      <c:pt idx="17">
                        <c:v>0.15184041587864766</c:v>
                      </c:pt>
                      <c:pt idx="18">
                        <c:v>0.28834003049554396</c:v>
                      </c:pt>
                      <c:pt idx="19">
                        <c:v>0.43966552767710076</c:v>
                      </c:pt>
                      <c:pt idx="20">
                        <c:v>0.4958100333214191</c:v>
                      </c:pt>
                      <c:pt idx="21">
                        <c:v>0.52701798622974338</c:v>
                      </c:pt>
                      <c:pt idx="22">
                        <c:v>0.53812849218449188</c:v>
                      </c:pt>
                      <c:pt idx="23">
                        <c:v>0.58650890259156552</c:v>
                      </c:pt>
                      <c:pt idx="24">
                        <c:v>0.61391938047743499</c:v>
                      </c:pt>
                      <c:pt idx="25">
                        <c:v>0.61286262026227378</c:v>
                      </c:pt>
                      <c:pt idx="26">
                        <c:v>0.62110365407404222</c:v>
                      </c:pt>
                      <c:pt idx="27">
                        <c:v>0.62220367728214931</c:v>
                      </c:pt>
                      <c:pt idx="28">
                        <c:v>0.59264573373991858</c:v>
                      </c:pt>
                      <c:pt idx="29">
                        <c:v>0.60981516819029025</c:v>
                      </c:pt>
                      <c:pt idx="30">
                        <c:v>0.63837453488332774</c:v>
                      </c:pt>
                      <c:pt idx="31">
                        <c:v>0.63522229313897771</c:v>
                      </c:pt>
                      <c:pt idx="32">
                        <c:v>0.60791435387626647</c:v>
                      </c:pt>
                      <c:pt idx="33">
                        <c:v>0.60668896034507869</c:v>
                      </c:pt>
                      <c:pt idx="34">
                        <c:v>0.59314854600755951</c:v>
                      </c:pt>
                      <c:pt idx="35">
                        <c:v>0.57619010025030215</c:v>
                      </c:pt>
                      <c:pt idx="36">
                        <c:v>0.55958051998679748</c:v>
                      </c:pt>
                      <c:pt idx="37">
                        <c:v>0.54415120266465056</c:v>
                      </c:pt>
                      <c:pt idx="38">
                        <c:v>0.54000302581441906</c:v>
                      </c:pt>
                      <c:pt idx="39">
                        <c:v>0.51336943584173056</c:v>
                      </c:pt>
                      <c:pt idx="40">
                        <c:v>0.51911738595835943</c:v>
                      </c:pt>
                      <c:pt idx="41">
                        <c:v>0.49275446919367788</c:v>
                      </c:pt>
                      <c:pt idx="42">
                        <c:v>0.48812314507332999</c:v>
                      </c:pt>
                      <c:pt idx="43">
                        <c:v>0.47288758470455639</c:v>
                      </c:pt>
                      <c:pt idx="44">
                        <c:v>0.4742167032646098</c:v>
                      </c:pt>
                      <c:pt idx="45">
                        <c:v>0.45433210058935586</c:v>
                      </c:pt>
                      <c:pt idx="46">
                        <c:v>0.4490595986506456</c:v>
                      </c:pt>
                      <c:pt idx="47">
                        <c:v>0.44491390424560773</c:v>
                      </c:pt>
                      <c:pt idx="48">
                        <c:v>0.43343630133998234</c:v>
                      </c:pt>
                      <c:pt idx="49">
                        <c:v>0.41854302138320149</c:v>
                      </c:pt>
                      <c:pt idx="50">
                        <c:v>0.40136156615454766</c:v>
                      </c:pt>
                      <c:pt idx="51">
                        <c:v>0.37787378873367422</c:v>
                      </c:pt>
                      <c:pt idx="52">
                        <c:v>0.38284315081494652</c:v>
                      </c:pt>
                      <c:pt idx="53">
                        <c:v>0.36119921259608023</c:v>
                      </c:pt>
                      <c:pt idx="54">
                        <c:v>0.35210986458267612</c:v>
                      </c:pt>
                      <c:pt idx="55">
                        <c:v>0.33760602105685872</c:v>
                      </c:pt>
                      <c:pt idx="56">
                        <c:v>0.31614817525585726</c:v>
                      </c:pt>
                      <c:pt idx="57">
                        <c:v>0.29643446818835478</c:v>
                      </c:pt>
                      <c:pt idx="58">
                        <c:v>0.28100506630904487</c:v>
                      </c:pt>
                      <c:pt idx="59">
                        <c:v>0.25165684782580322</c:v>
                      </c:pt>
                      <c:pt idx="60">
                        <c:v>0.23720669452147453</c:v>
                      </c:pt>
                      <c:pt idx="61">
                        <c:v>0.20528893127485531</c:v>
                      </c:pt>
                      <c:pt idx="62">
                        <c:v>0.19245235105300729</c:v>
                      </c:pt>
                      <c:pt idx="63">
                        <c:v>0.16546280951052622</c:v>
                      </c:pt>
                      <c:pt idx="64">
                        <c:v>0.15286827603295977</c:v>
                      </c:pt>
                      <c:pt idx="65">
                        <c:v>0.13075544720744606</c:v>
                      </c:pt>
                      <c:pt idx="66">
                        <c:v>9.8854973424449502E-2</c:v>
                      </c:pt>
                      <c:pt idx="67">
                        <c:v>7.7500169658865276E-2</c:v>
                      </c:pt>
                      <c:pt idx="68">
                        <c:v>6.7404037842027781E-2</c:v>
                      </c:pt>
                      <c:pt idx="69">
                        <c:v>5.788752973936459E-2</c:v>
                      </c:pt>
                      <c:pt idx="70">
                        <c:v>0.23971662499387164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CBB1-4F5B-AC3D-EF3FF3DC4BCE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2013</c:v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[Prob_Contribuintes_FluxoPop.xlsx]Prop_Trab_Carteira_Assinada!$N$2:$N$82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2.0291114440739055E-2</c:v>
                      </c:pt>
                      <c:pt idx="17">
                        <c:v>8.3664340710288013E-2</c:v>
                      </c:pt>
                      <c:pt idx="18">
                        <c:v>0.1586931242516349</c:v>
                      </c:pt>
                      <c:pt idx="19">
                        <c:v>0.31341787012040495</c:v>
                      </c:pt>
                      <c:pt idx="20">
                        <c:v>0.43140674997026524</c:v>
                      </c:pt>
                      <c:pt idx="21">
                        <c:v>0.47974742955703065</c:v>
                      </c:pt>
                      <c:pt idx="22">
                        <c:v>0.51335635192187479</c:v>
                      </c:pt>
                      <c:pt idx="23">
                        <c:v>0.526747818356195</c:v>
                      </c:pt>
                      <c:pt idx="24">
                        <c:v>0.57534639301497581</c:v>
                      </c:pt>
                      <c:pt idx="25">
                        <c:v>0.60354867434545756</c:v>
                      </c:pt>
                      <c:pt idx="26">
                        <c:v>0.60158486872038563</c:v>
                      </c:pt>
                      <c:pt idx="27">
                        <c:v>0.60965259035104458</c:v>
                      </c:pt>
                      <c:pt idx="28">
                        <c:v>0.60999029986082409</c:v>
                      </c:pt>
                      <c:pt idx="29">
                        <c:v>0.58087980043882093</c:v>
                      </c:pt>
                      <c:pt idx="30">
                        <c:v>0.59802084839854486</c:v>
                      </c:pt>
                      <c:pt idx="31">
                        <c:v>0.62557102402794496</c:v>
                      </c:pt>
                      <c:pt idx="32">
                        <c:v>0.62299908634212164</c:v>
                      </c:pt>
                      <c:pt idx="33">
                        <c:v>0.59617188283080913</c:v>
                      </c:pt>
                      <c:pt idx="34">
                        <c:v>0.59488921622782787</c:v>
                      </c:pt>
                      <c:pt idx="35">
                        <c:v>0.5820404408512746</c:v>
                      </c:pt>
                      <c:pt idx="36">
                        <c:v>0.56574161486489116</c:v>
                      </c:pt>
                      <c:pt idx="37">
                        <c:v>0.54945547008683693</c:v>
                      </c:pt>
                      <c:pt idx="38">
                        <c:v>0.53519039177487249</c:v>
                      </c:pt>
                      <c:pt idx="39">
                        <c:v>0.5304541828168795</c:v>
                      </c:pt>
                      <c:pt idx="40">
                        <c:v>0.50483470226542615</c:v>
                      </c:pt>
                      <c:pt idx="41">
                        <c:v>0.51067762323550259</c:v>
                      </c:pt>
                      <c:pt idx="42">
                        <c:v>0.48488210317916663</c:v>
                      </c:pt>
                      <c:pt idx="43">
                        <c:v>0.48039884468569938</c:v>
                      </c:pt>
                      <c:pt idx="44">
                        <c:v>0.46501062072220911</c:v>
                      </c:pt>
                      <c:pt idx="45">
                        <c:v>0.46669818013657066</c:v>
                      </c:pt>
                      <c:pt idx="46">
                        <c:v>0.44793682259041823</c:v>
                      </c:pt>
                      <c:pt idx="47">
                        <c:v>0.44166946287492664</c:v>
                      </c:pt>
                      <c:pt idx="48">
                        <c:v>0.43780059654297371</c:v>
                      </c:pt>
                      <c:pt idx="49">
                        <c:v>0.42595795214860316</c:v>
                      </c:pt>
                      <c:pt idx="50">
                        <c:v>0.41086022935074845</c:v>
                      </c:pt>
                      <c:pt idx="51">
                        <c:v>0.39372427231545148</c:v>
                      </c:pt>
                      <c:pt idx="52">
                        <c:v>0.3702384821288861</c:v>
                      </c:pt>
                      <c:pt idx="53">
                        <c:v>0.37358064295755472</c:v>
                      </c:pt>
                      <c:pt idx="54">
                        <c:v>0.3511938974347677</c:v>
                      </c:pt>
                      <c:pt idx="55">
                        <c:v>0.34120895659662709</c:v>
                      </c:pt>
                      <c:pt idx="56">
                        <c:v>0.32604340731819537</c:v>
                      </c:pt>
                      <c:pt idx="57">
                        <c:v>0.30485558346931285</c:v>
                      </c:pt>
                      <c:pt idx="58">
                        <c:v>0.28461309873297591</c:v>
                      </c:pt>
                      <c:pt idx="59">
                        <c:v>0.26784861238918473</c:v>
                      </c:pt>
                      <c:pt idx="60">
                        <c:v>0.23926061025084736</c:v>
                      </c:pt>
                      <c:pt idx="61">
                        <c:v>0.22330514829032697</c:v>
                      </c:pt>
                      <c:pt idx="62">
                        <c:v>0.19274568131636272</c:v>
                      </c:pt>
                      <c:pt idx="63">
                        <c:v>0.18102462309182854</c:v>
                      </c:pt>
                      <c:pt idx="64">
                        <c:v>0.15450211015545703</c:v>
                      </c:pt>
                      <c:pt idx="65">
                        <c:v>0.13884051512855933</c:v>
                      </c:pt>
                      <c:pt idx="66">
                        <c:v>0.10583242111732058</c:v>
                      </c:pt>
                      <c:pt idx="67">
                        <c:v>8.3827783788947702E-2</c:v>
                      </c:pt>
                      <c:pt idx="68">
                        <c:v>6.9466617268981623E-2</c:v>
                      </c:pt>
                      <c:pt idx="69">
                        <c:v>6.0953372007644092E-2</c:v>
                      </c:pt>
                      <c:pt idx="70">
                        <c:v>0.25055276540636157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CBB1-4F5B-AC3D-EF3FF3DC4BCE}"/>
                  </c:ext>
                </c:extLst>
              </c15:ser>
            </c15:filteredLineSeries>
            <c15:filteredLineSeries>
              <c15:ser>
                <c:idx val="5"/>
                <c:order val="6"/>
                <c:tx>
                  <c:v>Média</c:v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[Prob_Contribuintes_FluxoPop.xlsx]Prop_Trab_Carteira_Assinada!$V$2:$V$82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5.940531960516441E-2</c:v>
                      </c:pt>
                      <c:pt idx="17">
                        <c:v>0.12621215419457302</c:v>
                      </c:pt>
                      <c:pt idx="18">
                        <c:v>0.24032256822841669</c:v>
                      </c:pt>
                      <c:pt idx="19">
                        <c:v>0.39010243496455438</c:v>
                      </c:pt>
                      <c:pt idx="20">
                        <c:v>0.4702799551808976</c:v>
                      </c:pt>
                      <c:pt idx="21">
                        <c:v>0.51301306559853543</c:v>
                      </c:pt>
                      <c:pt idx="22">
                        <c:v>0.54268680441673178</c:v>
                      </c:pt>
                      <c:pt idx="23">
                        <c:v>0.56943452022780683</c:v>
                      </c:pt>
                      <c:pt idx="24">
                        <c:v>0.5911304256265173</c:v>
                      </c:pt>
                      <c:pt idx="25">
                        <c:v>0.61002822524792477</c:v>
                      </c:pt>
                      <c:pt idx="26">
                        <c:v>0.61165961621369713</c:v>
                      </c:pt>
                      <c:pt idx="27">
                        <c:v>0.60963919230288321</c:v>
                      </c:pt>
                      <c:pt idx="28">
                        <c:v>0.6132100894709368</c:v>
                      </c:pt>
                      <c:pt idx="29">
                        <c:v>0.61472629595145822</c:v>
                      </c:pt>
                      <c:pt idx="30">
                        <c:v>0.61142490245444769</c:v>
                      </c:pt>
                      <c:pt idx="31">
                        <c:v>0.61363647111595576</c:v>
                      </c:pt>
                      <c:pt idx="32">
                        <c:v>0.61009439578359781</c:v>
                      </c:pt>
                      <c:pt idx="33">
                        <c:v>0.59767231539741617</c:v>
                      </c:pt>
                      <c:pt idx="34">
                        <c:v>0.58255293156592214</c:v>
                      </c:pt>
                      <c:pt idx="35">
                        <c:v>0.5698463058152905</c:v>
                      </c:pt>
                      <c:pt idx="36">
                        <c:v>0.55687159440256406</c:v>
                      </c:pt>
                      <c:pt idx="37">
                        <c:v>0.54107665820175055</c:v>
                      </c:pt>
                      <c:pt idx="38">
                        <c:v>0.53002450509930132</c:v>
                      </c:pt>
                      <c:pt idx="39">
                        <c:v>0.5167758054549102</c:v>
                      </c:pt>
                      <c:pt idx="40">
                        <c:v>0.50548815965134453</c:v>
                      </c:pt>
                      <c:pt idx="41">
                        <c:v>0.49221745138573691</c:v>
                      </c:pt>
                      <c:pt idx="42">
                        <c:v>0.48435157479927388</c:v>
                      </c:pt>
                      <c:pt idx="43">
                        <c:v>0.47166466571148391</c:v>
                      </c:pt>
                      <c:pt idx="44">
                        <c:v>0.46260200849885152</c:v>
                      </c:pt>
                      <c:pt idx="45">
                        <c:v>0.45411613111113863</c:v>
                      </c:pt>
                      <c:pt idx="46">
                        <c:v>0.44676456933334763</c:v>
                      </c:pt>
                      <c:pt idx="47">
                        <c:v>0.43564525747614696</c:v>
                      </c:pt>
                      <c:pt idx="48">
                        <c:v>0.42533375960570929</c:v>
                      </c:pt>
                      <c:pt idx="49">
                        <c:v>0.41120524158746086</c:v>
                      </c:pt>
                      <c:pt idx="50">
                        <c:v>0.39874837899612714</c:v>
                      </c:pt>
                      <c:pt idx="51">
                        <c:v>0.38463351353646191</c:v>
                      </c:pt>
                      <c:pt idx="52">
                        <c:v>0.37195460650698065</c:v>
                      </c:pt>
                      <c:pt idx="53">
                        <c:v>0.35971157494743256</c:v>
                      </c:pt>
                      <c:pt idx="54">
                        <c:v>0.34669025069252501</c:v>
                      </c:pt>
                      <c:pt idx="55">
                        <c:v>0.32942757704389541</c:v>
                      </c:pt>
                      <c:pt idx="56">
                        <c:v>0.31307764080326794</c:v>
                      </c:pt>
                      <c:pt idx="57">
                        <c:v>0.29297360690711977</c:v>
                      </c:pt>
                      <c:pt idx="58">
                        <c:v>0.27325627971803762</c:v>
                      </c:pt>
                      <c:pt idx="59">
                        <c:v>0.25125777381482312</c:v>
                      </c:pt>
                      <c:pt idx="60">
                        <c:v>0.23054737343767981</c:v>
                      </c:pt>
                      <c:pt idx="61">
                        <c:v>0.20639258956792181</c:v>
                      </c:pt>
                      <c:pt idx="62">
                        <c:v>0.18640172031211222</c:v>
                      </c:pt>
                      <c:pt idx="63">
                        <c:v>0.16657349787538051</c:v>
                      </c:pt>
                      <c:pt idx="64">
                        <c:v>0.14877842791214921</c:v>
                      </c:pt>
                      <c:pt idx="65">
                        <c:v>0.12765766308362286</c:v>
                      </c:pt>
                      <c:pt idx="66">
                        <c:v>9.8031389828637655E-2</c:v>
                      </c:pt>
                      <c:pt idx="67">
                        <c:v>7.8425180917409257E-2</c:v>
                      </c:pt>
                      <c:pt idx="68">
                        <c:v>6.6160396262036666E-2</c:v>
                      </c:pt>
                      <c:pt idx="69">
                        <c:v>5.5774737277192156E-2</c:v>
                      </c:pt>
                      <c:pt idx="70">
                        <c:v>0.23551386515615341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CBB1-4F5B-AC3D-EF3FF3DC4BCE}"/>
                  </c:ext>
                </c:extLst>
              </c15:ser>
            </c15:filteredLineSeries>
          </c:ext>
        </c:extLst>
      </c:lineChart>
      <c:catAx>
        <c:axId val="1516108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/>
                  <a:t>Idade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12800"/>
        <c:crosses val="autoZero"/>
        <c:auto val="1"/>
        <c:lblAlgn val="ctr"/>
        <c:lblOffset val="100"/>
        <c:tickLblSkip val="5"/>
      </c:catAx>
      <c:valAx>
        <c:axId val="151612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/>
                  <a:t>Contribuintes/PIA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Proporção</a:t>
            </a:r>
            <a:r>
              <a:rPr lang="pt-BR" baseline="0"/>
              <a:t> da população Idosa (%)</a:t>
            </a:r>
            <a:endParaRPr lang="pt-BR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'Figura 7'!$A$2:$A$61</c:f>
              <c:numCache>
                <c:formatCode>General</c:formatCode>
                <c:ptCount val="6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  <c:pt idx="50">
                  <c:v>2051</c:v>
                </c:pt>
                <c:pt idx="51">
                  <c:v>2052</c:v>
                </c:pt>
                <c:pt idx="52">
                  <c:v>2053</c:v>
                </c:pt>
                <c:pt idx="53">
                  <c:v>2054</c:v>
                </c:pt>
                <c:pt idx="54">
                  <c:v>2055</c:v>
                </c:pt>
                <c:pt idx="55">
                  <c:v>2056</c:v>
                </c:pt>
                <c:pt idx="56">
                  <c:v>2057</c:v>
                </c:pt>
                <c:pt idx="57">
                  <c:v>2058</c:v>
                </c:pt>
                <c:pt idx="58">
                  <c:v>2059</c:v>
                </c:pt>
                <c:pt idx="59">
                  <c:v>2060</c:v>
                </c:pt>
              </c:numCache>
            </c:numRef>
          </c:cat>
          <c:val>
            <c:numRef>
              <c:f>'Figura 7'!$B$2:$B$61</c:f>
              <c:numCache>
                <c:formatCode>0.00%</c:formatCode>
                <c:ptCount val="60"/>
                <c:pt idx="0">
                  <c:v>8.8852310616714711E-2</c:v>
                </c:pt>
                <c:pt idx="1">
                  <c:v>9.0005982180631744E-2</c:v>
                </c:pt>
                <c:pt idx="2">
                  <c:v>9.1380248650103982E-2</c:v>
                </c:pt>
                <c:pt idx="3">
                  <c:v>9.301664033817636E-2</c:v>
                </c:pt>
                <c:pt idx="4">
                  <c:v>9.4908849600147047E-2</c:v>
                </c:pt>
                <c:pt idx="5">
                  <c:v>9.7062960484556648E-2</c:v>
                </c:pt>
                <c:pt idx="6">
                  <c:v>9.9461706866872154E-2</c:v>
                </c:pt>
                <c:pt idx="7">
                  <c:v>0.10207792529598603</c:v>
                </c:pt>
                <c:pt idx="8">
                  <c:v>0.10489286803868329</c:v>
                </c:pt>
                <c:pt idx="9">
                  <c:v>0.10791367127272546</c:v>
                </c:pt>
                <c:pt idx="10">
                  <c:v>0.11114102544345426</c:v>
                </c:pt>
                <c:pt idx="11">
                  <c:v>0.11456291380298242</c:v>
                </c:pt>
                <c:pt idx="12">
                  <c:v>0.11817004072282493</c:v>
                </c:pt>
                <c:pt idx="13">
                  <c:v>0.12195327399915189</c:v>
                </c:pt>
                <c:pt idx="14">
                  <c:v>0.12590676100030379</c:v>
                </c:pt>
                <c:pt idx="15">
                  <c:v>0.1300210782696811</c:v>
                </c:pt>
                <c:pt idx="16">
                  <c:v>0.13429578753353275</c:v>
                </c:pt>
                <c:pt idx="17">
                  <c:v>0.13873639121840983</c:v>
                </c:pt>
                <c:pt idx="18">
                  <c:v>0.1433370334835852</c:v>
                </c:pt>
                <c:pt idx="19">
                  <c:v>0.14808805041084666</c:v>
                </c:pt>
                <c:pt idx="20">
                  <c:v>0.15298997812307921</c:v>
                </c:pt>
                <c:pt idx="21">
                  <c:v>0.15798522720000444</c:v>
                </c:pt>
                <c:pt idx="22">
                  <c:v>0.16299379157443564</c:v>
                </c:pt>
                <c:pt idx="23">
                  <c:v>0.16796447573956691</c:v>
                </c:pt>
                <c:pt idx="24">
                  <c:v>0.17290552640188078</c:v>
                </c:pt>
                <c:pt idx="25">
                  <c:v>0.17781928573139702</c:v>
                </c:pt>
                <c:pt idx="26">
                  <c:v>0.18270471772578106</c:v>
                </c:pt>
                <c:pt idx="27">
                  <c:v>0.18756790024725137</c:v>
                </c:pt>
                <c:pt idx="28">
                  <c:v>0.19241897664828039</c:v>
                </c:pt>
                <c:pt idx="29">
                  <c:v>0.1972597999012374</c:v>
                </c:pt>
                <c:pt idx="30">
                  <c:v>0.2020882420895628</c:v>
                </c:pt>
                <c:pt idx="31">
                  <c:v>0.20694953312948508</c:v>
                </c:pt>
                <c:pt idx="32">
                  <c:v>0.21192357415957488</c:v>
                </c:pt>
                <c:pt idx="33">
                  <c:v>0.21706201666483341</c:v>
                </c:pt>
                <c:pt idx="34">
                  <c:v>0.22235108209050072</c:v>
                </c:pt>
                <c:pt idx="35">
                  <c:v>0.22777465069581787</c:v>
                </c:pt>
                <c:pt idx="36">
                  <c:v>0.23335802645765538</c:v>
                </c:pt>
                <c:pt idx="37">
                  <c:v>0.23913548941944623</c:v>
                </c:pt>
                <c:pt idx="38">
                  <c:v>0.24511260699739479</c:v>
                </c:pt>
                <c:pt idx="39">
                  <c:v>0.2512799075133742</c:v>
                </c:pt>
                <c:pt idx="40">
                  <c:v>0.25765296113371988</c:v>
                </c:pt>
                <c:pt idx="41">
                  <c:v>0.26408569294863032</c:v>
                </c:pt>
                <c:pt idx="42">
                  <c:v>0.27035967136909711</c:v>
                </c:pt>
                <c:pt idx="43">
                  <c:v>0.2763344522384133</c:v>
                </c:pt>
                <c:pt idx="44">
                  <c:v>0.28202554101805272</c:v>
                </c:pt>
                <c:pt idx="45">
                  <c:v>0.28741778153413416</c:v>
                </c:pt>
                <c:pt idx="46">
                  <c:v>0.29256086798288555</c:v>
                </c:pt>
                <c:pt idx="47">
                  <c:v>0.29755483654247811</c:v>
                </c:pt>
                <c:pt idx="48">
                  <c:v>0.30246587903903827</c:v>
                </c:pt>
                <c:pt idx="49">
                  <c:v>0.30727451919014126</c:v>
                </c:pt>
                <c:pt idx="50">
                  <c:v>0.31197739337935276</c:v>
                </c:pt>
                <c:pt idx="51">
                  <c:v>0.31658836956288727</c:v>
                </c:pt>
                <c:pt idx="52">
                  <c:v>0.32112052600106877</c:v>
                </c:pt>
                <c:pt idx="53">
                  <c:v>0.32558731951101538</c:v>
                </c:pt>
                <c:pt idx="54">
                  <c:v>0.32999862962542498</c:v>
                </c:pt>
                <c:pt idx="55">
                  <c:v>0.33436197746147833</c:v>
                </c:pt>
                <c:pt idx="56">
                  <c:v>0.33868632370109791</c:v>
                </c:pt>
                <c:pt idx="57">
                  <c:v>0.34297256125328218</c:v>
                </c:pt>
                <c:pt idx="58">
                  <c:v>0.34718665241380881</c:v>
                </c:pt>
                <c:pt idx="59">
                  <c:v>0.35149004174138376</c:v>
                </c:pt>
              </c:numCache>
            </c:numRef>
          </c:val>
        </c:ser>
        <c:gapWidth val="219"/>
        <c:overlap val="-27"/>
        <c:axId val="220794880"/>
        <c:axId val="220796416"/>
      </c:barChart>
      <c:catAx>
        <c:axId val="220794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796416"/>
        <c:crosses val="autoZero"/>
        <c:auto val="1"/>
        <c:lblAlgn val="ctr"/>
        <c:lblOffset val="100"/>
      </c:catAx>
      <c:valAx>
        <c:axId val="220796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7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Crescimento da População Idosa (%)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122184622129106E-2"/>
          <c:y val="0.10169018510880837"/>
          <c:w val="0.91724880919137153"/>
          <c:h val="0.8543424779286319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'Populacao Total'!$C$2:$BJ$2</c:f>
              <c:numCache>
                <c:formatCode>General</c:formatCode>
                <c:ptCount val="5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  <c:pt idx="44">
                  <c:v>2046</c:v>
                </c:pt>
                <c:pt idx="45">
                  <c:v>2047</c:v>
                </c:pt>
                <c:pt idx="46">
                  <c:v>2048</c:v>
                </c:pt>
                <c:pt idx="47">
                  <c:v>2049</c:v>
                </c:pt>
                <c:pt idx="48">
                  <c:v>2050</c:v>
                </c:pt>
                <c:pt idx="49">
                  <c:v>2051</c:v>
                </c:pt>
                <c:pt idx="50">
                  <c:v>2052</c:v>
                </c:pt>
                <c:pt idx="51">
                  <c:v>2053</c:v>
                </c:pt>
                <c:pt idx="52">
                  <c:v>2054</c:v>
                </c:pt>
                <c:pt idx="53">
                  <c:v>2055</c:v>
                </c:pt>
                <c:pt idx="54">
                  <c:v>2056</c:v>
                </c:pt>
                <c:pt idx="55">
                  <c:v>2057</c:v>
                </c:pt>
                <c:pt idx="56">
                  <c:v>2058</c:v>
                </c:pt>
                <c:pt idx="57">
                  <c:v>2059</c:v>
                </c:pt>
                <c:pt idx="58">
                  <c:v>2060</c:v>
                </c:pt>
              </c:numCache>
              <c:extLst xmlns:c16r2="http://schemas.microsoft.com/office/drawing/2015/06/chart"/>
            </c:numRef>
          </c:cat>
          <c:val>
            <c:numRef>
              <c:f>'Populacao Total'!$C$253:$BJ$253</c:f>
              <c:numCache>
                <c:formatCode>0.00%</c:formatCode>
                <c:ptCount val="59"/>
                <c:pt idx="0">
                  <c:v>2.6754166243009497E-2</c:v>
                </c:pt>
                <c:pt idx="1">
                  <c:v>2.8611700496038932E-2</c:v>
                </c:pt>
                <c:pt idx="2">
                  <c:v>3.0826562514105583E-2</c:v>
                </c:pt>
                <c:pt idx="3">
                  <c:v>3.2834381853990187E-2</c:v>
                </c:pt>
                <c:pt idx="4">
                  <c:v>3.4761971153709388E-2</c:v>
                </c:pt>
                <c:pt idx="5">
                  <c:v>3.6351261374239871E-2</c:v>
                </c:pt>
                <c:pt idx="6">
                  <c:v>3.7515079502336242E-2</c:v>
                </c:pt>
                <c:pt idx="7">
                  <c:v>3.8368319871778939E-2</c:v>
                </c:pt>
                <c:pt idx="8">
                  <c:v>3.9184672255317396E-2</c:v>
                </c:pt>
                <c:pt idx="9">
                  <c:v>3.9912148167845635E-2</c:v>
                </c:pt>
                <c:pt idx="10">
                  <c:v>4.0425441431517078E-2</c:v>
                </c:pt>
                <c:pt idx="11">
                  <c:v>4.0754195789965156E-2</c:v>
                </c:pt>
                <c:pt idx="12">
                  <c:v>4.0926258597601517E-2</c:v>
                </c:pt>
                <c:pt idx="13">
                  <c:v>4.0982575018329234E-2</c:v>
                </c:pt>
                <c:pt idx="14">
                  <c:v>4.0914555861634568E-2</c:v>
                </c:pt>
                <c:pt idx="15">
                  <c:v>4.079346353955772E-2</c:v>
                </c:pt>
                <c:pt idx="16">
                  <c:v>4.0656715715741129E-2</c:v>
                </c:pt>
                <c:pt idx="17">
                  <c:v>4.0432196159152299E-2</c:v>
                </c:pt>
                <c:pt idx="18">
                  <c:v>4.0101919382122417E-2</c:v>
                </c:pt>
                <c:pt idx="19">
                  <c:v>3.9741483548193235E-2</c:v>
                </c:pt>
                <c:pt idx="20">
                  <c:v>3.8974496766133154E-2</c:v>
                </c:pt>
                <c:pt idx="21">
                  <c:v>3.7713900112518302E-2</c:v>
                </c:pt>
                <c:pt idx="22">
                  <c:v>3.6194304276792912E-2</c:v>
                </c:pt>
                <c:pt idx="23">
                  <c:v>3.4805833349140794E-2</c:v>
                </c:pt>
                <c:pt idx="24">
                  <c:v>3.3499083163635646E-2</c:v>
                </c:pt>
                <c:pt idx="25">
                  <c:v>3.2248280869506048E-2</c:v>
                </c:pt>
                <c:pt idx="26">
                  <c:v>3.1089526666105684E-2</c:v>
                </c:pt>
                <c:pt idx="27">
                  <c:v>3.0033364946979248E-2</c:v>
                </c:pt>
                <c:pt idx="28">
                  <c:v>2.9025895212672133E-2</c:v>
                </c:pt>
                <c:pt idx="29">
                  <c:v>2.8046935369680687E-2</c:v>
                </c:pt>
                <c:pt idx="30">
                  <c:v>2.7358917308685296E-2</c:v>
                </c:pt>
                <c:pt idx="31">
                  <c:v>2.7065349211132312E-2</c:v>
                </c:pt>
                <c:pt idx="32">
                  <c:v>2.6996423842840584E-2</c:v>
                </c:pt>
                <c:pt idx="33">
                  <c:v>2.6827793043764935E-2</c:v>
                </c:pt>
                <c:pt idx="34">
                  <c:v>2.6555932520364228E-2</c:v>
                </c:pt>
                <c:pt idx="35">
                  <c:v>2.637228598900505E-2</c:v>
                </c:pt>
                <c:pt idx="36">
                  <c:v>2.6308015639630613E-2</c:v>
                </c:pt>
                <c:pt idx="37">
                  <c:v>2.6232546623688496E-2</c:v>
                </c:pt>
                <c:pt idx="38">
                  <c:v>2.6084157623555683E-2</c:v>
                </c:pt>
                <c:pt idx="39">
                  <c:v>2.596673285387089E-2</c:v>
                </c:pt>
                <c:pt idx="40">
                  <c:v>2.5250600584025635E-2</c:v>
                </c:pt>
                <c:pt idx="41">
                  <c:v>2.3722837137810541E-2</c:v>
                </c:pt>
                <c:pt idx="42">
                  <c:v>2.1748430735151481E-2</c:v>
                </c:pt>
                <c:pt idx="43">
                  <c:v>1.9930788560612679E-2</c:v>
                </c:pt>
                <c:pt idx="44">
                  <c:v>1.8145254521372219E-2</c:v>
                </c:pt>
                <c:pt idx="45">
                  <c:v>1.6612061451267486E-2</c:v>
                </c:pt>
                <c:pt idx="46">
                  <c:v>1.5484146684369406E-2</c:v>
                </c:pt>
                <c:pt idx="47">
                  <c:v>1.4618995442538659E-2</c:v>
                </c:pt>
                <c:pt idx="48">
                  <c:v>1.3717058564545481E-2</c:v>
                </c:pt>
                <c:pt idx="49">
                  <c:v>1.2832749758137495E-2</c:v>
                </c:pt>
                <c:pt idx="50">
                  <c:v>1.2019151941630989E-2</c:v>
                </c:pt>
                <c:pt idx="51">
                  <c:v>1.1270979708311729E-2</c:v>
                </c:pt>
                <c:pt idx="52">
                  <c:v>1.0585768484116865E-2</c:v>
                </c:pt>
                <c:pt idx="53">
                  <c:v>9.9492358642234886E-3</c:v>
                </c:pt>
                <c:pt idx="54">
                  <c:v>9.3519278319776147E-3</c:v>
                </c:pt>
                <c:pt idx="55">
                  <c:v>8.7952901416794849E-3</c:v>
                </c:pt>
                <c:pt idx="56">
                  <c:v>8.2535832066677091E-3</c:v>
                </c:pt>
                <c:pt idx="57">
                  <c:v>7.6240091900917342E-3</c:v>
                </c:pt>
                <c:pt idx="58">
                  <c:v>7.4708917954706498E-3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7E-4BC1-86F6-20619A201AF9}"/>
            </c:ext>
          </c:extLst>
        </c:ser>
        <c:gapWidth val="219"/>
        <c:overlap val="-27"/>
        <c:axId val="206848768"/>
        <c:axId val="206893824"/>
      </c:barChart>
      <c:catAx>
        <c:axId val="206848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893824"/>
        <c:crosses val="autoZero"/>
        <c:auto val="1"/>
        <c:lblAlgn val="ctr"/>
        <c:lblOffset val="100"/>
      </c:catAx>
      <c:valAx>
        <c:axId val="206893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8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/>
              <a:t>Despesa/PIB(%)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'Figura 10'!$B$3</c:f>
              <c:strCache>
                <c:ptCount val="1"/>
                <c:pt idx="0">
                  <c:v>Apos ID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10'!$B$4:$B$54</c:f>
              <c:numCache>
                <c:formatCode>0.00%</c:formatCode>
                <c:ptCount val="51"/>
                <c:pt idx="0">
                  <c:v>1.5446181895505019E-2</c:v>
                </c:pt>
                <c:pt idx="1">
                  <c:v>1.53643764781586E-2</c:v>
                </c:pt>
                <c:pt idx="2">
                  <c:v>1.6423507692731227E-2</c:v>
                </c:pt>
                <c:pt idx="3">
                  <c:v>1.6887143358680419E-2</c:v>
                </c:pt>
                <c:pt idx="4">
                  <c:v>1.7435500117997101E-2</c:v>
                </c:pt>
                <c:pt idx="5">
                  <c:v>1.8127370500925003E-2</c:v>
                </c:pt>
                <c:pt idx="6">
                  <c:v>1.9832618235471503E-2</c:v>
                </c:pt>
                <c:pt idx="7">
                  <c:v>2.047001931177202E-2</c:v>
                </c:pt>
                <c:pt idx="8">
                  <c:v>2.0611016338294201E-2</c:v>
                </c:pt>
                <c:pt idx="9">
                  <c:v>2.0806638614332702E-2</c:v>
                </c:pt>
                <c:pt idx="10">
                  <c:v>2.1112894460161302E-2</c:v>
                </c:pt>
                <c:pt idx="11">
                  <c:v>2.1407111930242799E-2</c:v>
                </c:pt>
                <c:pt idx="12">
                  <c:v>2.1710077006336311E-2</c:v>
                </c:pt>
                <c:pt idx="13">
                  <c:v>2.2036836649540412E-2</c:v>
                </c:pt>
                <c:pt idx="14">
                  <c:v>2.2266847812708122E-2</c:v>
                </c:pt>
                <c:pt idx="15">
                  <c:v>2.2614398784902831E-2</c:v>
                </c:pt>
                <c:pt idx="16">
                  <c:v>2.2969492990583502E-2</c:v>
                </c:pt>
                <c:pt idx="17">
                  <c:v>2.3371463755966899E-2</c:v>
                </c:pt>
                <c:pt idx="18">
                  <c:v>2.3784165471827802E-2</c:v>
                </c:pt>
                <c:pt idx="19">
                  <c:v>2.4231878216757225E-2</c:v>
                </c:pt>
                <c:pt idx="20">
                  <c:v>2.4710665757521701E-2</c:v>
                </c:pt>
                <c:pt idx="21">
                  <c:v>2.5195453052207988E-2</c:v>
                </c:pt>
                <c:pt idx="22">
                  <c:v>2.5726759625830275E-2</c:v>
                </c:pt>
                <c:pt idx="23">
                  <c:v>2.6270207809914656E-2</c:v>
                </c:pt>
                <c:pt idx="24">
                  <c:v>2.6871540129305847E-2</c:v>
                </c:pt>
                <c:pt idx="25">
                  <c:v>2.7500992338616699E-2</c:v>
                </c:pt>
                <c:pt idx="26">
                  <c:v>2.8170172615492112E-2</c:v>
                </c:pt>
                <c:pt idx="27">
                  <c:v>2.8878847397509223E-2</c:v>
                </c:pt>
                <c:pt idx="28">
                  <c:v>2.9631269799218811E-2</c:v>
                </c:pt>
                <c:pt idx="29">
                  <c:v>3.0407488115707711E-2</c:v>
                </c:pt>
                <c:pt idx="30">
                  <c:v>3.1184388056728202E-2</c:v>
                </c:pt>
                <c:pt idx="31">
                  <c:v>3.1996708935037678E-2</c:v>
                </c:pt>
                <c:pt idx="32">
                  <c:v>3.2845109425385252E-2</c:v>
                </c:pt>
                <c:pt idx="33">
                  <c:v>3.3713971173897697E-2</c:v>
                </c:pt>
                <c:pt idx="34">
                  <c:v>3.4613980403477351E-2</c:v>
                </c:pt>
                <c:pt idx="35">
                  <c:v>3.5528762496003605E-2</c:v>
                </c:pt>
                <c:pt idx="36">
                  <c:v>3.6440185530819139E-2</c:v>
                </c:pt>
                <c:pt idx="37">
                  <c:v>3.7361125289116733E-2</c:v>
                </c:pt>
                <c:pt idx="38">
                  <c:v>3.828255460403187E-2</c:v>
                </c:pt>
                <c:pt idx="39">
                  <c:v>3.9199673260151099E-2</c:v>
                </c:pt>
                <c:pt idx="40">
                  <c:v>4.0104304779560854E-2</c:v>
                </c:pt>
                <c:pt idx="41">
                  <c:v>4.1016134235731097E-2</c:v>
                </c:pt>
                <c:pt idx="42">
                  <c:v>4.1931725482567267E-2</c:v>
                </c:pt>
                <c:pt idx="43">
                  <c:v>4.2863204724948312E-2</c:v>
                </c:pt>
                <c:pt idx="44">
                  <c:v>4.3790415944895876E-2</c:v>
                </c:pt>
                <c:pt idx="45">
                  <c:v>4.4724421530393486E-2</c:v>
                </c:pt>
                <c:pt idx="46">
                  <c:v>4.5660132861659077E-2</c:v>
                </c:pt>
                <c:pt idx="47">
                  <c:v>4.6590635666434399E-2</c:v>
                </c:pt>
                <c:pt idx="48">
                  <c:v>4.7516201791094344E-2</c:v>
                </c:pt>
                <c:pt idx="49">
                  <c:v>4.8441680659918343E-2</c:v>
                </c:pt>
                <c:pt idx="50">
                  <c:v>4.9355309295558203E-2</c:v>
                </c:pt>
              </c:numCache>
            </c:numRef>
          </c:val>
        </c:ser>
        <c:ser>
          <c:idx val="0"/>
          <c:order val="1"/>
          <c:tx>
            <c:strRef>
              <c:f>'Figura 10'!$C$3</c:f>
              <c:strCache>
                <c:ptCount val="1"/>
                <c:pt idx="0">
                  <c:v>Apos TC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10'!$C$4:$C$54</c:f>
              <c:numCache>
                <c:formatCode>0.00%</c:formatCode>
                <c:ptCount val="51"/>
                <c:pt idx="0">
                  <c:v>1.8417537383557218E-2</c:v>
                </c:pt>
                <c:pt idx="1">
                  <c:v>1.8594435742150618E-2</c:v>
                </c:pt>
                <c:pt idx="2">
                  <c:v>1.9227067215065528E-2</c:v>
                </c:pt>
                <c:pt idx="3">
                  <c:v>1.9706773977596303E-2</c:v>
                </c:pt>
                <c:pt idx="4">
                  <c:v>2.0415954871873827E-2</c:v>
                </c:pt>
                <c:pt idx="5">
                  <c:v>2.1157352401043425E-2</c:v>
                </c:pt>
                <c:pt idx="6">
                  <c:v>2.3501745048695802E-2</c:v>
                </c:pt>
                <c:pt idx="7">
                  <c:v>2.4512131205811281E-2</c:v>
                </c:pt>
                <c:pt idx="8">
                  <c:v>2.4854571277863512E-2</c:v>
                </c:pt>
                <c:pt idx="9">
                  <c:v>2.5075947230709248E-2</c:v>
                </c:pt>
                <c:pt idx="10">
                  <c:v>2.5375854579788901E-2</c:v>
                </c:pt>
                <c:pt idx="11">
                  <c:v>2.5361363723985401E-2</c:v>
                </c:pt>
                <c:pt idx="12">
                  <c:v>2.5315570673563232E-2</c:v>
                </c:pt>
                <c:pt idx="13">
                  <c:v>2.5263496406190501E-2</c:v>
                </c:pt>
                <c:pt idx="14">
                  <c:v>2.507568936917192E-2</c:v>
                </c:pt>
                <c:pt idx="15">
                  <c:v>2.5001369406708631E-2</c:v>
                </c:pt>
                <c:pt idx="16">
                  <c:v>2.4916335919308301E-2</c:v>
                </c:pt>
                <c:pt idx="17">
                  <c:v>2.486576021530041E-2</c:v>
                </c:pt>
                <c:pt idx="18">
                  <c:v>2.4812835552147521E-2</c:v>
                </c:pt>
                <c:pt idx="19">
                  <c:v>2.4783582806092688E-2</c:v>
                </c:pt>
                <c:pt idx="20">
                  <c:v>2.4772524149106787E-2</c:v>
                </c:pt>
                <c:pt idx="21">
                  <c:v>2.47542607335435E-2</c:v>
                </c:pt>
                <c:pt idx="22">
                  <c:v>2.4770813902633401E-2</c:v>
                </c:pt>
                <c:pt idx="23">
                  <c:v>2.4783678084986299E-2</c:v>
                </c:pt>
                <c:pt idx="24">
                  <c:v>2.4829381894656197E-2</c:v>
                </c:pt>
                <c:pt idx="25">
                  <c:v>2.4873414249413021E-2</c:v>
                </c:pt>
                <c:pt idx="26">
                  <c:v>2.4924706044807871E-2</c:v>
                </c:pt>
                <c:pt idx="27">
                  <c:v>2.4981798155044099E-2</c:v>
                </c:pt>
                <c:pt idx="28">
                  <c:v>2.5045389526847216E-2</c:v>
                </c:pt>
                <c:pt idx="29">
                  <c:v>2.50965855396648E-2</c:v>
                </c:pt>
                <c:pt idx="30">
                  <c:v>2.5116483405404597E-2</c:v>
                </c:pt>
                <c:pt idx="31">
                  <c:v>2.5133920457621549E-2</c:v>
                </c:pt>
                <c:pt idx="32">
                  <c:v>2.514859422726768E-2</c:v>
                </c:pt>
                <c:pt idx="33">
                  <c:v>2.51530758907174E-2</c:v>
                </c:pt>
                <c:pt idx="34">
                  <c:v>2.51623584175323E-2</c:v>
                </c:pt>
                <c:pt idx="35">
                  <c:v>2.5170093503191111E-2</c:v>
                </c:pt>
                <c:pt idx="36">
                  <c:v>2.5166781042459976E-2</c:v>
                </c:pt>
                <c:pt idx="37">
                  <c:v>2.5164850796970398E-2</c:v>
                </c:pt>
                <c:pt idx="38">
                  <c:v>2.5160577267662399E-2</c:v>
                </c:pt>
                <c:pt idx="39">
                  <c:v>2.5152736105350598E-2</c:v>
                </c:pt>
                <c:pt idx="40">
                  <c:v>2.5137152982538099E-2</c:v>
                </c:pt>
                <c:pt idx="41">
                  <c:v>2.5126913044717199E-2</c:v>
                </c:pt>
                <c:pt idx="42">
                  <c:v>2.5119794451271799E-2</c:v>
                </c:pt>
                <c:pt idx="43">
                  <c:v>2.5120803818971311E-2</c:v>
                </c:pt>
                <c:pt idx="44">
                  <c:v>2.5115056431664302E-2</c:v>
                </c:pt>
                <c:pt idx="45">
                  <c:v>2.51066592271703E-2</c:v>
                </c:pt>
                <c:pt idx="46">
                  <c:v>2.5090122380617721E-2</c:v>
                </c:pt>
                <c:pt idx="47">
                  <c:v>2.5064662757083602E-2</c:v>
                </c:pt>
                <c:pt idx="48">
                  <c:v>2.5029804975497689E-2</c:v>
                </c:pt>
                <c:pt idx="49">
                  <c:v>2.4987606808523539E-2</c:v>
                </c:pt>
                <c:pt idx="50">
                  <c:v>2.4932784809486987E-2</c:v>
                </c:pt>
              </c:numCache>
            </c:numRef>
          </c:val>
        </c:ser>
        <c:ser>
          <c:idx val="2"/>
          <c:order val="2"/>
          <c:tx>
            <c:strRef>
              <c:f>'Figura 10'!$D$3</c:f>
              <c:strCache>
                <c:ptCount val="1"/>
                <c:pt idx="0">
                  <c:v>Apos INV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10'!$D$4:$D$54</c:f>
              <c:numCache>
                <c:formatCode>0.00%</c:formatCode>
                <c:ptCount val="51"/>
                <c:pt idx="0">
                  <c:v>6.7820101479668434E-3</c:v>
                </c:pt>
                <c:pt idx="1">
                  <c:v>6.7707314743653295E-3</c:v>
                </c:pt>
                <c:pt idx="2">
                  <c:v>7.1323469454761933E-3</c:v>
                </c:pt>
                <c:pt idx="3">
                  <c:v>7.3110336587824901E-3</c:v>
                </c:pt>
                <c:pt idx="4">
                  <c:v>7.5409411796255746E-3</c:v>
                </c:pt>
                <c:pt idx="5">
                  <c:v>7.8182357775712398E-3</c:v>
                </c:pt>
                <c:pt idx="6">
                  <c:v>8.6330951715637011E-3</c:v>
                </c:pt>
                <c:pt idx="7">
                  <c:v>8.9446841583284611E-3</c:v>
                </c:pt>
                <c:pt idx="8">
                  <c:v>9.0140899609152808E-3</c:v>
                </c:pt>
                <c:pt idx="9">
                  <c:v>9.0724859864326542E-3</c:v>
                </c:pt>
                <c:pt idx="10">
                  <c:v>9.1642170809770503E-3</c:v>
                </c:pt>
                <c:pt idx="11">
                  <c:v>9.1893605549791292E-3</c:v>
                </c:pt>
                <c:pt idx="12">
                  <c:v>9.2066806802248106E-3</c:v>
                </c:pt>
                <c:pt idx="13">
                  <c:v>9.2247853349944498E-3</c:v>
                </c:pt>
                <c:pt idx="14">
                  <c:v>9.1957792978748492E-3</c:v>
                </c:pt>
                <c:pt idx="15">
                  <c:v>9.2102661473108909E-3</c:v>
                </c:pt>
                <c:pt idx="16">
                  <c:v>9.2224711239268908E-3</c:v>
                </c:pt>
                <c:pt idx="17">
                  <c:v>9.2486771427159106E-3</c:v>
                </c:pt>
                <c:pt idx="18">
                  <c:v>9.2747345673262205E-3</c:v>
                </c:pt>
                <c:pt idx="19">
                  <c:v>9.3099653740193241E-3</c:v>
                </c:pt>
                <c:pt idx="20">
                  <c:v>9.3520556239369765E-3</c:v>
                </c:pt>
                <c:pt idx="21">
                  <c:v>9.3912191248600296E-3</c:v>
                </c:pt>
                <c:pt idx="22">
                  <c:v>9.4433025032930797E-3</c:v>
                </c:pt>
                <c:pt idx="23">
                  <c:v>9.4938984266424511E-3</c:v>
                </c:pt>
                <c:pt idx="24">
                  <c:v>9.5571147049576411E-3</c:v>
                </c:pt>
                <c:pt idx="25">
                  <c:v>9.6201696381165505E-3</c:v>
                </c:pt>
                <c:pt idx="26">
                  <c:v>9.6869583425468302E-3</c:v>
                </c:pt>
                <c:pt idx="27">
                  <c:v>9.7576772978200093E-3</c:v>
                </c:pt>
                <c:pt idx="28">
                  <c:v>9.8332992247882976E-3</c:v>
                </c:pt>
                <c:pt idx="29">
                  <c:v>9.906990586383559E-3</c:v>
                </c:pt>
                <c:pt idx="30">
                  <c:v>9.9717426130273585E-3</c:v>
                </c:pt>
                <c:pt idx="31">
                  <c:v>1.0039034341246198E-2</c:v>
                </c:pt>
                <c:pt idx="32">
                  <c:v>1.0108616967990088E-2</c:v>
                </c:pt>
                <c:pt idx="33">
                  <c:v>1.0177232054588896E-2</c:v>
                </c:pt>
                <c:pt idx="34">
                  <c:v>1.0250924450026398E-2</c:v>
                </c:pt>
                <c:pt idx="35">
                  <c:v>1.0326791637959201E-2</c:v>
                </c:pt>
                <c:pt idx="36">
                  <c:v>1.0399923195023298E-2</c:v>
                </c:pt>
                <c:pt idx="37">
                  <c:v>1.04744077586582E-2</c:v>
                </c:pt>
                <c:pt idx="38">
                  <c:v>1.0548243977166888E-2</c:v>
                </c:pt>
                <c:pt idx="39">
                  <c:v>1.0620523815411322E-2</c:v>
                </c:pt>
                <c:pt idx="40">
                  <c:v>1.0689351404180801E-2</c:v>
                </c:pt>
                <c:pt idx="41">
                  <c:v>1.0760173758062524E-2</c:v>
                </c:pt>
                <c:pt idx="42">
                  <c:v>1.0832291634733801E-2</c:v>
                </c:pt>
                <c:pt idx="43">
                  <c:v>1.09081315565429E-2</c:v>
                </c:pt>
                <c:pt idx="44">
                  <c:v>1.0981596848179401E-2</c:v>
                </c:pt>
                <c:pt idx="45">
                  <c:v>1.10551088801751E-2</c:v>
                </c:pt>
                <c:pt idx="46">
                  <c:v>1.1126477601807124E-2</c:v>
                </c:pt>
                <c:pt idx="47">
                  <c:v>1.1195944272064799E-2</c:v>
                </c:pt>
                <c:pt idx="48">
                  <c:v>1.1263705380193311E-2</c:v>
                </c:pt>
                <c:pt idx="49">
                  <c:v>1.1330821475166414E-2</c:v>
                </c:pt>
                <c:pt idx="50">
                  <c:v>1.1395200045452211E-2</c:v>
                </c:pt>
              </c:numCache>
            </c:numRef>
          </c:val>
        </c:ser>
        <c:ser>
          <c:idx val="3"/>
          <c:order val="3"/>
          <c:tx>
            <c:strRef>
              <c:f>'Figura 10'!$E$3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10'!$E$4:$E$54</c:f>
              <c:numCache>
                <c:formatCode>0.00%</c:formatCode>
                <c:ptCount val="51"/>
                <c:pt idx="0">
                  <c:v>4.0645729427029056E-2</c:v>
                </c:pt>
                <c:pt idx="1">
                  <c:v>4.072954369467454E-2</c:v>
                </c:pt>
                <c:pt idx="2">
                  <c:v>4.2782921853273016E-2</c:v>
                </c:pt>
                <c:pt idx="3">
                  <c:v>4.39049509950592E-2</c:v>
                </c:pt>
                <c:pt idx="4">
                  <c:v>4.5392396169496564E-2</c:v>
                </c:pt>
                <c:pt idx="5">
                  <c:v>4.7102958679539703E-2</c:v>
                </c:pt>
                <c:pt idx="6">
                  <c:v>5.1967458455731044E-2</c:v>
                </c:pt>
                <c:pt idx="7">
                  <c:v>5.3926834675911813E-2</c:v>
                </c:pt>
                <c:pt idx="8">
                  <c:v>5.4479677577072998E-2</c:v>
                </c:pt>
                <c:pt idx="9">
                  <c:v>5.4955071831474654E-2</c:v>
                </c:pt>
                <c:pt idx="10">
                  <c:v>5.5652966120927343E-2</c:v>
                </c:pt>
                <c:pt idx="11">
                  <c:v>5.5957836209207412E-2</c:v>
                </c:pt>
                <c:pt idx="12">
                  <c:v>5.6232328360124165E-2</c:v>
                </c:pt>
                <c:pt idx="13">
                  <c:v>5.6525118390725285E-2</c:v>
                </c:pt>
                <c:pt idx="14">
                  <c:v>5.6538316479754838E-2</c:v>
                </c:pt>
                <c:pt idx="15">
                  <c:v>5.6826034338922277E-2</c:v>
                </c:pt>
                <c:pt idx="16">
                  <c:v>5.7108300033818754E-2</c:v>
                </c:pt>
                <c:pt idx="17">
                  <c:v>5.7485901113983377E-2</c:v>
                </c:pt>
                <c:pt idx="18">
                  <c:v>5.7871735591301501E-2</c:v>
                </c:pt>
                <c:pt idx="19">
                  <c:v>5.8325426396869301E-2</c:v>
                </c:pt>
                <c:pt idx="20">
                  <c:v>5.8835245530565475E-2</c:v>
                </c:pt>
                <c:pt idx="21">
                  <c:v>5.9340932910611703E-2</c:v>
                </c:pt>
                <c:pt idx="22">
                  <c:v>5.9940876031756803E-2</c:v>
                </c:pt>
                <c:pt idx="23">
                  <c:v>6.0547784321543362E-2</c:v>
                </c:pt>
                <c:pt idx="24">
                  <c:v>6.12580367289196E-2</c:v>
                </c:pt>
                <c:pt idx="25">
                  <c:v>6.1994576226146375E-2</c:v>
                </c:pt>
                <c:pt idx="26">
                  <c:v>6.2781837002846896E-2</c:v>
                </c:pt>
                <c:pt idx="27">
                  <c:v>6.3618322850373304E-2</c:v>
                </c:pt>
                <c:pt idx="28">
                  <c:v>6.4509958550854396E-2</c:v>
                </c:pt>
                <c:pt idx="29">
                  <c:v>6.5411064241756134E-2</c:v>
                </c:pt>
                <c:pt idx="30">
                  <c:v>6.6272614075160219E-2</c:v>
                </c:pt>
                <c:pt idx="31">
                  <c:v>6.7169663733905413E-2</c:v>
                </c:pt>
                <c:pt idx="32">
                  <c:v>6.8102320620643073E-2</c:v>
                </c:pt>
                <c:pt idx="33">
                  <c:v>6.9044279119203994E-2</c:v>
                </c:pt>
                <c:pt idx="34">
                  <c:v>7.0027263271035894E-2</c:v>
                </c:pt>
                <c:pt idx="35">
                  <c:v>7.1025647637153896E-2</c:v>
                </c:pt>
                <c:pt idx="36">
                  <c:v>7.2006889768302301E-2</c:v>
                </c:pt>
                <c:pt idx="37">
                  <c:v>7.3000383844745317E-2</c:v>
                </c:pt>
                <c:pt idx="38">
                  <c:v>7.3991375848861271E-2</c:v>
                </c:pt>
                <c:pt idx="39">
                  <c:v>7.4972933180913082E-2</c:v>
                </c:pt>
                <c:pt idx="40">
                  <c:v>7.5930809166279797E-2</c:v>
                </c:pt>
                <c:pt idx="41">
                  <c:v>7.6903221038510716E-2</c:v>
                </c:pt>
                <c:pt idx="42">
                  <c:v>7.7883811568572894E-2</c:v>
                </c:pt>
                <c:pt idx="43">
                  <c:v>7.8892140100462402E-2</c:v>
                </c:pt>
                <c:pt idx="44">
                  <c:v>7.9887069224739704E-2</c:v>
                </c:pt>
                <c:pt idx="45">
                  <c:v>8.0886189637738679E-2</c:v>
                </c:pt>
                <c:pt idx="46">
                  <c:v>8.1876732844083894E-2</c:v>
                </c:pt>
                <c:pt idx="47">
                  <c:v>8.2851242695582916E-2</c:v>
                </c:pt>
                <c:pt idx="48">
                  <c:v>8.3809712146785398E-2</c:v>
                </c:pt>
                <c:pt idx="49">
                  <c:v>8.4760108943608248E-2</c:v>
                </c:pt>
                <c:pt idx="50">
                  <c:v>8.5683294150497344E-2</c:v>
                </c:pt>
              </c:numCache>
            </c:numRef>
          </c:val>
        </c:ser>
        <c:marker val="1"/>
        <c:axId val="221033600"/>
        <c:axId val="221035136"/>
      </c:lineChart>
      <c:catAx>
        <c:axId val="221033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035136"/>
        <c:crosses val="autoZero"/>
        <c:auto val="1"/>
        <c:lblAlgn val="ctr"/>
        <c:lblOffset val="100"/>
      </c:catAx>
      <c:valAx>
        <c:axId val="22103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0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/>
              <a:t>Despesa/PIB(%)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'Figura 11'!$B$3</c:f>
              <c:strCache>
                <c:ptCount val="1"/>
                <c:pt idx="0">
                  <c:v>Apos ID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11'!$B$4:$B$54</c:f>
              <c:numCache>
                <c:formatCode>0.00%</c:formatCode>
                <c:ptCount val="51"/>
                <c:pt idx="0">
                  <c:v>1.5446181895505019E-2</c:v>
                </c:pt>
                <c:pt idx="1">
                  <c:v>1.5376334736887301E-2</c:v>
                </c:pt>
                <c:pt idx="2">
                  <c:v>1.5595581001550311E-2</c:v>
                </c:pt>
                <c:pt idx="3">
                  <c:v>1.60911597706987E-2</c:v>
                </c:pt>
                <c:pt idx="4">
                  <c:v>1.6746722039625218E-2</c:v>
                </c:pt>
                <c:pt idx="5">
                  <c:v>1.7955479055450616E-2</c:v>
                </c:pt>
                <c:pt idx="6">
                  <c:v>1.916920903931783E-2</c:v>
                </c:pt>
                <c:pt idx="7">
                  <c:v>1.9111828494011128E-2</c:v>
                </c:pt>
                <c:pt idx="8">
                  <c:v>1.87867426846479E-2</c:v>
                </c:pt>
                <c:pt idx="9">
                  <c:v>1.8881860115478419E-2</c:v>
                </c:pt>
                <c:pt idx="10">
                  <c:v>1.9150295363789305E-2</c:v>
                </c:pt>
                <c:pt idx="11">
                  <c:v>1.9422366756324499E-2</c:v>
                </c:pt>
                <c:pt idx="12">
                  <c:v>1.9780818674015231E-2</c:v>
                </c:pt>
                <c:pt idx="13">
                  <c:v>2.0150480143633971E-2</c:v>
                </c:pt>
                <c:pt idx="14">
                  <c:v>2.044720358933555E-2</c:v>
                </c:pt>
                <c:pt idx="15">
                  <c:v>2.0855429184526601E-2</c:v>
                </c:pt>
                <c:pt idx="16">
                  <c:v>2.1348126358125399E-2</c:v>
                </c:pt>
                <c:pt idx="17">
                  <c:v>2.1825129118812701E-2</c:v>
                </c:pt>
                <c:pt idx="18">
                  <c:v>2.231896156656701E-2</c:v>
                </c:pt>
                <c:pt idx="19">
                  <c:v>2.2824842603350822E-2</c:v>
                </c:pt>
                <c:pt idx="20">
                  <c:v>2.3359925628953334E-2</c:v>
                </c:pt>
                <c:pt idx="21">
                  <c:v>2.3883738770893632E-2</c:v>
                </c:pt>
                <c:pt idx="22">
                  <c:v>2.4436584953775198E-2</c:v>
                </c:pt>
                <c:pt idx="23">
                  <c:v>2.5001559480013549E-2</c:v>
                </c:pt>
                <c:pt idx="24">
                  <c:v>2.5592945200914811E-2</c:v>
                </c:pt>
                <c:pt idx="25">
                  <c:v>2.6206387274965041E-2</c:v>
                </c:pt>
                <c:pt idx="26">
                  <c:v>2.6825537817891602E-2</c:v>
                </c:pt>
                <c:pt idx="27">
                  <c:v>2.7471802365847949E-2</c:v>
                </c:pt>
                <c:pt idx="28">
                  <c:v>2.81405713197777E-2</c:v>
                </c:pt>
                <c:pt idx="29">
                  <c:v>2.8810627216053722E-2</c:v>
                </c:pt>
                <c:pt idx="30">
                  <c:v>2.9455913587232149E-2</c:v>
                </c:pt>
                <c:pt idx="31">
                  <c:v>3.0120986324269301E-2</c:v>
                </c:pt>
                <c:pt idx="32">
                  <c:v>3.0819730560616439E-2</c:v>
                </c:pt>
                <c:pt idx="33">
                  <c:v>3.1513049167096005E-2</c:v>
                </c:pt>
                <c:pt idx="34">
                  <c:v>3.2209066716562235E-2</c:v>
                </c:pt>
                <c:pt idx="35">
                  <c:v>3.2897181951943411E-2</c:v>
                </c:pt>
                <c:pt idx="36">
                  <c:v>3.3546272144075899E-2</c:v>
                </c:pt>
                <c:pt idx="37">
                  <c:v>3.4172767974912206E-2</c:v>
                </c:pt>
                <c:pt idx="38">
                  <c:v>3.4778331340913314E-2</c:v>
                </c:pt>
                <c:pt idx="39">
                  <c:v>3.5349092882922838E-2</c:v>
                </c:pt>
                <c:pt idx="40">
                  <c:v>3.5881429204501901E-2</c:v>
                </c:pt>
                <c:pt idx="41">
                  <c:v>3.6394791677885202E-2</c:v>
                </c:pt>
                <c:pt idx="42">
                  <c:v>3.6890360588810261E-2</c:v>
                </c:pt>
                <c:pt idx="43">
                  <c:v>3.7366431088108693E-2</c:v>
                </c:pt>
                <c:pt idx="44">
                  <c:v>3.7806615041449831E-2</c:v>
                </c:pt>
                <c:pt idx="45">
                  <c:v>3.8214802242653001E-2</c:v>
                </c:pt>
                <c:pt idx="46">
                  <c:v>3.8600483971174E-2</c:v>
                </c:pt>
                <c:pt idx="47">
                  <c:v>3.8953004522670899E-2</c:v>
                </c:pt>
                <c:pt idx="48">
                  <c:v>3.9277610456883362E-2</c:v>
                </c:pt>
                <c:pt idx="49">
                  <c:v>3.9578596726388797E-2</c:v>
                </c:pt>
                <c:pt idx="50">
                  <c:v>3.9846774337775899E-2</c:v>
                </c:pt>
              </c:numCache>
            </c:numRef>
          </c:val>
        </c:ser>
        <c:ser>
          <c:idx val="0"/>
          <c:order val="1"/>
          <c:tx>
            <c:strRef>
              <c:f>'Figura 11'!$C$3</c:f>
              <c:strCache>
                <c:ptCount val="1"/>
                <c:pt idx="0">
                  <c:v>Apos TC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11'!$C$4:$C$54</c:f>
              <c:numCache>
                <c:formatCode>0.00%</c:formatCode>
                <c:ptCount val="51"/>
                <c:pt idx="0">
                  <c:v>1.8417537383557218E-2</c:v>
                </c:pt>
                <c:pt idx="1">
                  <c:v>1.8597999680263801E-2</c:v>
                </c:pt>
                <c:pt idx="2">
                  <c:v>1.9065860456062525E-2</c:v>
                </c:pt>
                <c:pt idx="3">
                  <c:v>1.9554243690960801E-2</c:v>
                </c:pt>
                <c:pt idx="4">
                  <c:v>2.0285312225880245E-2</c:v>
                </c:pt>
                <c:pt idx="5">
                  <c:v>2.1131643706091722E-2</c:v>
                </c:pt>
                <c:pt idx="6">
                  <c:v>2.3385502718446E-2</c:v>
                </c:pt>
                <c:pt idx="7">
                  <c:v>2.4261602751227011E-2</c:v>
                </c:pt>
                <c:pt idx="8">
                  <c:v>2.4510159112097175E-2</c:v>
                </c:pt>
                <c:pt idx="9">
                  <c:v>2.47188703802683E-2</c:v>
                </c:pt>
                <c:pt idx="10">
                  <c:v>2.5024473825621701E-2</c:v>
                </c:pt>
                <c:pt idx="11">
                  <c:v>2.5027899646144002E-2</c:v>
                </c:pt>
                <c:pt idx="12">
                  <c:v>2.501719809084571E-2</c:v>
                </c:pt>
                <c:pt idx="13">
                  <c:v>2.4995889878220202E-2</c:v>
                </c:pt>
                <c:pt idx="14">
                  <c:v>2.4840295436851331E-2</c:v>
                </c:pt>
                <c:pt idx="15">
                  <c:v>2.4794576070131993E-2</c:v>
                </c:pt>
                <c:pt idx="16">
                  <c:v>2.4749416889441201E-2</c:v>
                </c:pt>
                <c:pt idx="17">
                  <c:v>2.4723990624664821E-2</c:v>
                </c:pt>
                <c:pt idx="18">
                  <c:v>2.4694887186974736E-2</c:v>
                </c:pt>
                <c:pt idx="19">
                  <c:v>2.4683501510431499E-2</c:v>
                </c:pt>
                <c:pt idx="20">
                  <c:v>2.4688454170674001E-2</c:v>
                </c:pt>
                <c:pt idx="21">
                  <c:v>2.4681939342817111E-2</c:v>
                </c:pt>
                <c:pt idx="22">
                  <c:v>2.4706616474880601E-2</c:v>
                </c:pt>
                <c:pt idx="23">
                  <c:v>2.4726853343356264E-2</c:v>
                </c:pt>
                <c:pt idx="24">
                  <c:v>2.4774779647224212E-2</c:v>
                </c:pt>
                <c:pt idx="25">
                  <c:v>2.4819977572157842E-2</c:v>
                </c:pt>
                <c:pt idx="26">
                  <c:v>2.486752403514747E-2</c:v>
                </c:pt>
                <c:pt idx="27">
                  <c:v>2.4919490825640489E-2</c:v>
                </c:pt>
                <c:pt idx="28">
                  <c:v>2.4975550355742778E-2</c:v>
                </c:pt>
                <c:pt idx="29">
                  <c:v>2.5016891432481078E-2</c:v>
                </c:pt>
                <c:pt idx="30">
                  <c:v>2.5024408087961202E-2</c:v>
                </c:pt>
                <c:pt idx="31">
                  <c:v>2.5028308695344802E-2</c:v>
                </c:pt>
                <c:pt idx="32">
                  <c:v>2.5029977978261623E-2</c:v>
                </c:pt>
                <c:pt idx="33">
                  <c:v>2.5018882363531687E-2</c:v>
                </c:pt>
                <c:pt idx="34">
                  <c:v>2.5009963345857401E-2</c:v>
                </c:pt>
                <c:pt idx="35">
                  <c:v>2.499737390093611E-2</c:v>
                </c:pt>
                <c:pt idx="36">
                  <c:v>2.4968115217147799E-2</c:v>
                </c:pt>
                <c:pt idx="37">
                  <c:v>2.4933646084561938E-2</c:v>
                </c:pt>
                <c:pt idx="38">
                  <c:v>2.48914258152883E-2</c:v>
                </c:pt>
                <c:pt idx="39">
                  <c:v>2.4839108414592838E-2</c:v>
                </c:pt>
                <c:pt idx="40">
                  <c:v>2.4773288263391906E-2</c:v>
                </c:pt>
                <c:pt idx="41">
                  <c:v>2.4707489565743798E-2</c:v>
                </c:pt>
                <c:pt idx="42">
                  <c:v>2.4640361802503532E-2</c:v>
                </c:pt>
                <c:pt idx="43">
                  <c:v>2.4576586358843588E-2</c:v>
                </c:pt>
                <c:pt idx="44">
                  <c:v>2.450238995669788E-2</c:v>
                </c:pt>
                <c:pt idx="45">
                  <c:v>2.4421215656580224E-2</c:v>
                </c:pt>
                <c:pt idx="46">
                  <c:v>2.4329214510417502E-2</c:v>
                </c:pt>
                <c:pt idx="47">
                  <c:v>2.4225391646546302E-2</c:v>
                </c:pt>
                <c:pt idx="48">
                  <c:v>2.4109879334127997E-2</c:v>
                </c:pt>
                <c:pt idx="49">
                  <c:v>2.3984752157375E-2</c:v>
                </c:pt>
                <c:pt idx="50">
                  <c:v>2.3845006618788311E-2</c:v>
                </c:pt>
              </c:numCache>
            </c:numRef>
          </c:val>
        </c:ser>
        <c:ser>
          <c:idx val="2"/>
          <c:order val="2"/>
          <c:tx>
            <c:strRef>
              <c:f>'Figura 11'!$D$3</c:f>
              <c:strCache>
                <c:ptCount val="1"/>
                <c:pt idx="0">
                  <c:v>Apos INV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11'!$D$4:$D$54</c:f>
              <c:numCache>
                <c:formatCode>0.00%</c:formatCode>
                <c:ptCount val="51"/>
                <c:pt idx="0">
                  <c:v>6.7820101479668434E-3</c:v>
                </c:pt>
                <c:pt idx="1">
                  <c:v>6.7754663356875298E-3</c:v>
                </c:pt>
                <c:pt idx="2">
                  <c:v>6.8860437482861957E-3</c:v>
                </c:pt>
                <c:pt idx="3">
                  <c:v>7.0771269749850402E-3</c:v>
                </c:pt>
                <c:pt idx="4">
                  <c:v>7.3406047920597977E-3</c:v>
                </c:pt>
                <c:pt idx="5">
                  <c:v>7.7749549445495746E-3</c:v>
                </c:pt>
                <c:pt idx="6">
                  <c:v>8.4500434237531202E-3</c:v>
                </c:pt>
                <c:pt idx="7">
                  <c:v>8.56059427441834E-3</c:v>
                </c:pt>
                <c:pt idx="8">
                  <c:v>8.4952610189627242E-3</c:v>
                </c:pt>
                <c:pt idx="9">
                  <c:v>8.5364202060505805E-3</c:v>
                </c:pt>
                <c:pt idx="10">
                  <c:v>8.6366657762119003E-3</c:v>
                </c:pt>
                <c:pt idx="11">
                  <c:v>8.6846421751278716E-3</c:v>
                </c:pt>
                <c:pt idx="12">
                  <c:v>8.749404718905179E-3</c:v>
                </c:pt>
                <c:pt idx="13">
                  <c:v>8.8092061802209787E-3</c:v>
                </c:pt>
                <c:pt idx="14">
                  <c:v>8.8245975932324042E-3</c:v>
                </c:pt>
                <c:pt idx="15">
                  <c:v>8.878579830184169E-3</c:v>
                </c:pt>
                <c:pt idx="16">
                  <c:v>8.9473671882419406E-3</c:v>
                </c:pt>
                <c:pt idx="17">
                  <c:v>9.0085591424455703E-3</c:v>
                </c:pt>
                <c:pt idx="18">
                  <c:v>9.0677546789288375E-3</c:v>
                </c:pt>
                <c:pt idx="19">
                  <c:v>9.1270952941080868E-3</c:v>
                </c:pt>
                <c:pt idx="20">
                  <c:v>9.1906831288971202E-3</c:v>
                </c:pt>
                <c:pt idx="21">
                  <c:v>9.2450772585681035E-3</c:v>
                </c:pt>
                <c:pt idx="22">
                  <c:v>9.3068506727435711E-3</c:v>
                </c:pt>
                <c:pt idx="23">
                  <c:v>9.3659851230765267E-3</c:v>
                </c:pt>
                <c:pt idx="24">
                  <c:v>9.4293886067888504E-3</c:v>
                </c:pt>
                <c:pt idx="25">
                  <c:v>9.4906741469107016E-3</c:v>
                </c:pt>
                <c:pt idx="26">
                  <c:v>9.5474810952201408E-3</c:v>
                </c:pt>
                <c:pt idx="27">
                  <c:v>9.6054871296276396E-3</c:v>
                </c:pt>
                <c:pt idx="28">
                  <c:v>9.6639447092075614E-3</c:v>
                </c:pt>
                <c:pt idx="29">
                  <c:v>9.7161186251243994E-3</c:v>
                </c:pt>
                <c:pt idx="30">
                  <c:v>9.754534387461369E-3</c:v>
                </c:pt>
                <c:pt idx="31">
                  <c:v>9.7933093973565505E-3</c:v>
                </c:pt>
                <c:pt idx="32">
                  <c:v>9.8351984504695192E-3</c:v>
                </c:pt>
                <c:pt idx="33">
                  <c:v>9.8718433497350308E-3</c:v>
                </c:pt>
                <c:pt idx="34">
                  <c:v>9.9088007692923804E-3</c:v>
                </c:pt>
                <c:pt idx="35">
                  <c:v>9.9445282751087823E-3</c:v>
                </c:pt>
                <c:pt idx="36">
                  <c:v>9.9714063218184976E-3</c:v>
                </c:pt>
                <c:pt idx="37">
                  <c:v>9.9945125744761651E-3</c:v>
                </c:pt>
                <c:pt idx="38">
                  <c:v>1.00140926864105E-2</c:v>
                </c:pt>
                <c:pt idx="39">
                  <c:v>1.0027516790711901E-2</c:v>
                </c:pt>
                <c:pt idx="40">
                  <c:v>1.0033974160096099E-2</c:v>
                </c:pt>
                <c:pt idx="41">
                  <c:v>1.0039103261601699E-2</c:v>
                </c:pt>
                <c:pt idx="42">
                  <c:v>1.0042979313625714E-2</c:v>
                </c:pt>
                <c:pt idx="43">
                  <c:v>1.0045541330681603E-2</c:v>
                </c:pt>
                <c:pt idx="44">
                  <c:v>1.0041345783760001E-2</c:v>
                </c:pt>
                <c:pt idx="45">
                  <c:v>1.00313976929974E-2</c:v>
                </c:pt>
                <c:pt idx="46">
                  <c:v>1.0016329480947999E-2</c:v>
                </c:pt>
                <c:pt idx="47">
                  <c:v>9.9952524062581795E-3</c:v>
                </c:pt>
                <c:pt idx="48">
                  <c:v>9.9690595287530766E-3</c:v>
                </c:pt>
                <c:pt idx="49">
                  <c:v>9.9387074836904017E-3</c:v>
                </c:pt>
                <c:pt idx="50">
                  <c:v>9.9022245757920263E-3</c:v>
                </c:pt>
              </c:numCache>
            </c:numRef>
          </c:val>
        </c:ser>
        <c:ser>
          <c:idx val="3"/>
          <c:order val="3"/>
          <c:tx>
            <c:strRef>
              <c:f>'Figura 11'!$E$3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'Figura 10'!$A$4:$A$54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'Figura 11'!$E$4:$E$54</c:f>
              <c:numCache>
                <c:formatCode>0.00%</c:formatCode>
                <c:ptCount val="51"/>
                <c:pt idx="0">
                  <c:v>4.0645729427029056E-2</c:v>
                </c:pt>
                <c:pt idx="1">
                  <c:v>4.0749800752838614E-2</c:v>
                </c:pt>
                <c:pt idx="2">
                  <c:v>4.1547485205898897E-2</c:v>
                </c:pt>
                <c:pt idx="3">
                  <c:v>4.2722530436644555E-2</c:v>
                </c:pt>
                <c:pt idx="4">
                  <c:v>4.4372639057565187E-2</c:v>
                </c:pt>
                <c:pt idx="5">
                  <c:v>4.6862077706091923E-2</c:v>
                </c:pt>
                <c:pt idx="6">
                  <c:v>5.1004755181516898E-2</c:v>
                </c:pt>
                <c:pt idx="7">
                  <c:v>5.1934025519656396E-2</c:v>
                </c:pt>
                <c:pt idx="8">
                  <c:v>5.1792162815707823E-2</c:v>
                </c:pt>
                <c:pt idx="9">
                  <c:v>5.2137150701797301E-2</c:v>
                </c:pt>
                <c:pt idx="10">
                  <c:v>5.2811434965622975E-2</c:v>
                </c:pt>
                <c:pt idx="11">
                  <c:v>5.3134908577596396E-2</c:v>
                </c:pt>
                <c:pt idx="12">
                  <c:v>5.3547421483766101E-2</c:v>
                </c:pt>
                <c:pt idx="13">
                  <c:v>5.3955576202075077E-2</c:v>
                </c:pt>
                <c:pt idx="14">
                  <c:v>5.4112096619419292E-2</c:v>
                </c:pt>
                <c:pt idx="15">
                  <c:v>5.4528585084842804E-2</c:v>
                </c:pt>
                <c:pt idx="16">
                  <c:v>5.5044910435808503E-2</c:v>
                </c:pt>
                <c:pt idx="17">
                  <c:v>5.5557678885923133E-2</c:v>
                </c:pt>
                <c:pt idx="18">
                  <c:v>5.6081603432470498E-2</c:v>
                </c:pt>
                <c:pt idx="19">
                  <c:v>5.6635439407890398E-2</c:v>
                </c:pt>
                <c:pt idx="20">
                  <c:v>5.7239062928524403E-2</c:v>
                </c:pt>
                <c:pt idx="21">
                  <c:v>5.7810755372278901E-2</c:v>
                </c:pt>
                <c:pt idx="22">
                  <c:v>5.8450052101399377E-2</c:v>
                </c:pt>
                <c:pt idx="23">
                  <c:v>5.9094397946446449E-2</c:v>
                </c:pt>
                <c:pt idx="24">
                  <c:v>5.9797113454927886E-2</c:v>
                </c:pt>
                <c:pt idx="25">
                  <c:v>6.0517038994033566E-2</c:v>
                </c:pt>
                <c:pt idx="26">
                  <c:v>6.124054294825914E-2</c:v>
                </c:pt>
                <c:pt idx="27">
                  <c:v>6.1996780321116086E-2</c:v>
                </c:pt>
                <c:pt idx="28">
                  <c:v>6.278006638472812E-2</c:v>
                </c:pt>
                <c:pt idx="29">
                  <c:v>6.3543637273659206E-2</c:v>
                </c:pt>
                <c:pt idx="30">
                  <c:v>6.423485606265468E-2</c:v>
                </c:pt>
                <c:pt idx="31">
                  <c:v>6.4942604416970764E-2</c:v>
                </c:pt>
                <c:pt idx="32">
                  <c:v>6.5684906989347494E-2</c:v>
                </c:pt>
                <c:pt idx="33">
                  <c:v>6.6403774880362712E-2</c:v>
                </c:pt>
                <c:pt idx="34">
                  <c:v>6.7127830831712074E-2</c:v>
                </c:pt>
                <c:pt idx="35">
                  <c:v>6.7839084127988364E-2</c:v>
                </c:pt>
                <c:pt idx="36">
                  <c:v>6.8485793683042195E-2</c:v>
                </c:pt>
                <c:pt idx="37">
                  <c:v>6.910092663395033E-2</c:v>
                </c:pt>
                <c:pt idx="38">
                  <c:v>6.9683849842612111E-2</c:v>
                </c:pt>
                <c:pt idx="39">
                  <c:v>7.0215718088227602E-2</c:v>
                </c:pt>
                <c:pt idx="40">
                  <c:v>7.0688691627989894E-2</c:v>
                </c:pt>
                <c:pt idx="41">
                  <c:v>7.1141384505230595E-2</c:v>
                </c:pt>
                <c:pt idx="42">
                  <c:v>7.1573701704939499E-2</c:v>
                </c:pt>
                <c:pt idx="43">
                  <c:v>7.1988558777633896E-2</c:v>
                </c:pt>
                <c:pt idx="44">
                  <c:v>7.2350350781907602E-2</c:v>
                </c:pt>
                <c:pt idx="45">
                  <c:v>7.2667415592230597E-2</c:v>
                </c:pt>
                <c:pt idx="46">
                  <c:v>7.2946027962539503E-2</c:v>
                </c:pt>
                <c:pt idx="47">
                  <c:v>7.3173648575475397E-2</c:v>
                </c:pt>
                <c:pt idx="48">
                  <c:v>7.3356549319764403E-2</c:v>
                </c:pt>
                <c:pt idx="49">
                  <c:v>7.3502056367454299E-2</c:v>
                </c:pt>
                <c:pt idx="50">
                  <c:v>7.3594005532356219E-2</c:v>
                </c:pt>
              </c:numCache>
            </c:numRef>
          </c:val>
        </c:ser>
        <c:marker val="1"/>
        <c:axId val="221103232"/>
        <c:axId val="221104768"/>
      </c:lineChart>
      <c:catAx>
        <c:axId val="22110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104768"/>
        <c:crosses val="autoZero"/>
        <c:auto val="1"/>
        <c:lblAlgn val="ctr"/>
        <c:lblOffset val="100"/>
      </c:catAx>
      <c:valAx>
        <c:axId val="221104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1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Contribuições Previdenciárias - RGPS</a:t>
            </a:r>
          </a:p>
          <a:p>
            <a:pPr>
              <a:defRPr/>
            </a:pPr>
            <a:r>
              <a:rPr lang="en-US"/>
              <a:t>taxa de crescimento real anual, 2001-2016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550218722659672"/>
          <c:y val="0.17867328685825101"/>
          <c:w val="0.8934004811898516"/>
          <c:h val="0.77418225588043454"/>
        </c:manualLayout>
      </c:layout>
      <c:lineChart>
        <c:grouping val="stacked"/>
        <c:ser>
          <c:idx val="0"/>
          <c:order val="0"/>
          <c:dLbls>
            <c:showVal val="1"/>
          </c:dLbls>
          <c:cat>
            <c:numRef>
              <c:f>Plan1!$A$5:$A$20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Plan1!$F$5:$F$20</c:f>
              <c:numCache>
                <c:formatCode>0.0</c:formatCode>
                <c:ptCount val="16"/>
                <c:pt idx="0">
                  <c:v>1.7864463178473664</c:v>
                </c:pt>
                <c:pt idx="1">
                  <c:v>3.3723685257247014</c:v>
                </c:pt>
                <c:pt idx="2">
                  <c:v>3.9884738572744802</c:v>
                </c:pt>
                <c:pt idx="3">
                  <c:v>6.2638737168352545</c:v>
                </c:pt>
                <c:pt idx="4">
                  <c:v>9.4185166283445874</c:v>
                </c:pt>
                <c:pt idx="5">
                  <c:v>10.444648473764939</c:v>
                </c:pt>
                <c:pt idx="6">
                  <c:v>8.8220545038436491</c:v>
                </c:pt>
                <c:pt idx="7">
                  <c:v>9.8581411987713974</c:v>
                </c:pt>
                <c:pt idx="8">
                  <c:v>6.8149643922291059</c:v>
                </c:pt>
                <c:pt idx="9">
                  <c:v>9.9620573215322548</c:v>
                </c:pt>
                <c:pt idx="10">
                  <c:v>8.9242277335510352</c:v>
                </c:pt>
                <c:pt idx="11">
                  <c:v>6.885980053874885</c:v>
                </c:pt>
                <c:pt idx="12">
                  <c:v>4.7329800619408715</c:v>
                </c:pt>
                <c:pt idx="13">
                  <c:v>2.8073407219531221</c:v>
                </c:pt>
                <c:pt idx="14">
                  <c:v>-6.2365583474298987</c:v>
                </c:pt>
                <c:pt idx="15">
                  <c:v>-3.7962007318095736</c:v>
                </c:pt>
              </c:numCache>
            </c:numRef>
          </c:val>
        </c:ser>
        <c:dLbls>
          <c:showVal val="1"/>
        </c:dLbls>
        <c:marker val="1"/>
        <c:axId val="88563712"/>
        <c:axId val="88565248"/>
      </c:lineChart>
      <c:catAx>
        <c:axId val="88563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900000"/>
          <a:lstStyle/>
          <a:p>
            <a:pPr>
              <a:defRPr/>
            </a:pPr>
            <a:endParaRPr lang="pt-BR"/>
          </a:p>
        </c:txPr>
        <c:crossAx val="88565248"/>
        <c:crosses val="autoZero"/>
        <c:auto val="1"/>
        <c:lblAlgn val="ctr"/>
        <c:lblOffset val="100"/>
      </c:catAx>
      <c:valAx>
        <c:axId val="88565248"/>
        <c:scaling>
          <c:orientation val="minMax"/>
        </c:scaling>
        <c:axPos val="l"/>
        <c:numFmt formatCode="0.0" sourceLinked="1"/>
        <c:majorTickMark val="none"/>
        <c:tickLblPos val="nextTo"/>
        <c:crossAx val="8856371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Receitas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Seguridade</a:t>
            </a:r>
            <a:r>
              <a:rPr lang="en-US" dirty="0"/>
              <a:t> Social - </a:t>
            </a:r>
            <a:r>
              <a:rPr lang="en-US" dirty="0" err="1"/>
              <a:t>taxa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real 2007-2016 </a:t>
            </a:r>
            <a:r>
              <a:rPr lang="en-US" dirty="0" smtClean="0"/>
              <a:t>*</a:t>
            </a:r>
            <a:endParaRPr lang="en-US" dirty="0"/>
          </a:p>
        </c:rich>
      </c:tx>
      <c:layout>
        <c:manualLayout>
          <c:xMode val="edge"/>
          <c:yMode val="edge"/>
          <c:x val="0.11406162464986"/>
          <c:y val="1.0101010101010105E-2"/>
        </c:manualLayout>
      </c:layout>
    </c:title>
    <c:plotArea>
      <c:layout>
        <c:manualLayout>
          <c:layoutTarget val="inner"/>
          <c:xMode val="edge"/>
          <c:yMode val="edge"/>
          <c:x val="0.13066885389326341"/>
          <c:y val="0.15922353455818064"/>
          <c:w val="0.86933114610673667"/>
          <c:h val="0.81021454704525386"/>
        </c:manualLayout>
      </c:layout>
      <c:lineChart>
        <c:grouping val="standard"/>
        <c:ser>
          <c:idx val="0"/>
          <c:order val="0"/>
          <c:tx>
            <c:strRef>
              <c:f>Plan3!$A$13:$A$22</c:f>
              <c:strCache>
                <c:ptCount val="1"/>
                <c:pt idx="0">
                  <c:v>2007 2008 2009 2010 2011 2012 2013 2014 2015 2016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Plan3!$A$14:$A$22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Plan3!$E$14:$E$22</c:f>
              <c:numCache>
                <c:formatCode>0.0</c:formatCode>
                <c:ptCount val="9"/>
                <c:pt idx="0">
                  <c:v>10.795880871738245</c:v>
                </c:pt>
                <c:pt idx="1">
                  <c:v>0.33097180117924951</c:v>
                </c:pt>
                <c:pt idx="2">
                  <c:v>10.787674349174893</c:v>
                </c:pt>
                <c:pt idx="3">
                  <c:v>8.370272703130718</c:v>
                </c:pt>
                <c:pt idx="4">
                  <c:v>5.5706350888770517</c:v>
                </c:pt>
                <c:pt idx="5">
                  <c:v>4.7621260017996603</c:v>
                </c:pt>
                <c:pt idx="6">
                  <c:v>-2.617450531406007</c:v>
                </c:pt>
                <c:pt idx="7">
                  <c:v>-7.2252798437661863</c:v>
                </c:pt>
                <c:pt idx="8">
                  <c:v>-3.3864150187008577</c:v>
                </c:pt>
              </c:numCache>
            </c:numRef>
          </c:val>
        </c:ser>
        <c:marker val="1"/>
        <c:axId val="88588672"/>
        <c:axId val="88590208"/>
      </c:lineChart>
      <c:catAx>
        <c:axId val="88588672"/>
        <c:scaling>
          <c:orientation val="minMax"/>
        </c:scaling>
        <c:axPos val="b"/>
        <c:numFmt formatCode="General" sourceLinked="0"/>
        <c:majorTickMark val="none"/>
        <c:tickLblPos val="nextTo"/>
        <c:crossAx val="88590208"/>
        <c:crosses val="autoZero"/>
        <c:auto val="1"/>
        <c:lblAlgn val="ctr"/>
        <c:lblOffset val="100"/>
      </c:catAx>
      <c:valAx>
        <c:axId val="88590208"/>
        <c:scaling>
          <c:orientation val="minMax"/>
        </c:scaling>
        <c:axPos val="l"/>
        <c:numFmt formatCode="0.0" sourceLinked="1"/>
        <c:majorTickMark val="none"/>
        <c:tickLblPos val="nextTo"/>
        <c:spPr>
          <a:ln w="9525">
            <a:noFill/>
          </a:ln>
        </c:spPr>
        <c:crossAx val="8858867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Valor dos </a:t>
            </a:r>
            <a:r>
              <a:rPr lang="en-US" dirty="0" err="1" smtClean="0"/>
              <a:t>Benefícios</a:t>
            </a:r>
            <a:r>
              <a:rPr lang="en-US" dirty="0" smtClean="0"/>
              <a:t> </a:t>
            </a:r>
            <a:r>
              <a:rPr lang="en-US" dirty="0" err="1"/>
              <a:t>Previdenciários</a:t>
            </a:r>
            <a:r>
              <a:rPr lang="en-US" dirty="0"/>
              <a:t> do RGPS - </a:t>
            </a:r>
            <a:r>
              <a:rPr lang="en-US" dirty="0" err="1"/>
              <a:t>taxa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real 2007 - 2016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877503687850143E-2"/>
          <c:y val="0.18052819968940592"/>
          <c:w val="0.91712249631214982"/>
          <c:h val="0.80351761214578565"/>
        </c:manualLayout>
      </c:layout>
      <c:lineChart>
        <c:grouping val="stacked"/>
        <c:ser>
          <c:idx val="0"/>
          <c:order val="0"/>
          <c:marker>
            <c:symbol val="none"/>
          </c:marker>
          <c:dLbls>
            <c:showVal val="1"/>
          </c:dLbls>
          <c:cat>
            <c:numRef>
              <c:f>Plan2!$A$29:$A$38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Plan2!$F$29:$F$38</c:f>
              <c:numCache>
                <c:formatCode>0.0</c:formatCode>
                <c:ptCount val="10"/>
                <c:pt idx="0">
                  <c:v>-2.2350376775242782</c:v>
                </c:pt>
                <c:pt idx="1">
                  <c:v>3.2199878576888001</c:v>
                </c:pt>
                <c:pt idx="2">
                  <c:v>8.0197015639946514</c:v>
                </c:pt>
                <c:pt idx="3">
                  <c:v>6.9727104974613425</c:v>
                </c:pt>
                <c:pt idx="4">
                  <c:v>3.6991177836248172</c:v>
                </c:pt>
                <c:pt idx="5">
                  <c:v>6.3009109511292403</c:v>
                </c:pt>
                <c:pt idx="6">
                  <c:v>6.4683043857843519</c:v>
                </c:pt>
                <c:pt idx="7">
                  <c:v>3.7783534466418152</c:v>
                </c:pt>
                <c:pt idx="8">
                  <c:v>-3.6936592610548054E-2</c:v>
                </c:pt>
                <c:pt idx="9">
                  <c:v>9.5720328679855182</c:v>
                </c:pt>
              </c:numCache>
            </c:numRef>
          </c:val>
        </c:ser>
        <c:marker val="1"/>
        <c:axId val="89143168"/>
        <c:axId val="89144704"/>
      </c:lineChart>
      <c:catAx>
        <c:axId val="89143168"/>
        <c:scaling>
          <c:orientation val="minMax"/>
        </c:scaling>
        <c:axPos val="b"/>
        <c:numFmt formatCode="General" sourceLinked="1"/>
        <c:majorTickMark val="none"/>
        <c:tickLblPos val="nextTo"/>
        <c:crossAx val="89144704"/>
        <c:crosses val="autoZero"/>
        <c:auto val="1"/>
        <c:lblAlgn val="ctr"/>
        <c:lblOffset val="100"/>
      </c:catAx>
      <c:valAx>
        <c:axId val="89144704"/>
        <c:scaling>
          <c:orientation val="minMax"/>
        </c:scaling>
        <c:axPos val="l"/>
        <c:numFmt formatCode="0.0" sourceLinked="1"/>
        <c:majorTickMark val="none"/>
        <c:tickLblPos val="nextTo"/>
        <c:crossAx val="8914316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69225" cy="41116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49EDB-8EB8-431F-9DEB-312178BB4E88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C8AF-B524-43A4-8DAD-84896C9448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56BC-5A05-448A-B77D-05B392967B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24844" t="12500" r="28485"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714348" y="1914524"/>
          <a:ext cx="7929618" cy="458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85852" y="785794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PROJEÇÃO DO GOVERNO LDO </a:t>
            </a:r>
            <a:r>
              <a:rPr lang="pt-BR" b="1" dirty="0" smtClean="0"/>
              <a:t>2017 </a:t>
            </a:r>
            <a:r>
              <a:rPr lang="pt-BR" dirty="0" smtClean="0"/>
              <a:t>– </a:t>
            </a:r>
            <a:r>
              <a:rPr lang="pt-BR" b="1" dirty="0" smtClean="0"/>
              <a:t>DESPESAS COM APOSENTADORIA POR IDADE, POR TEMPO DE CONTRIBUIÇÃO E POR INVALIDEZ, MEDIDAS EM PROPORÇÃO AO PIB </a:t>
            </a:r>
          </a:p>
          <a:p>
            <a:r>
              <a:rPr lang="pt-BR" b="1" dirty="0" smtClean="0"/>
              <a:t>(EM % do PIB) (2010-2060)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428596" y="2071678"/>
          <a:ext cx="800105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00100" y="928670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DESPESAS COM APOSENTADORIA POR IDADE, POR TEMPO DE CONTRIBUIÇÃO E POR INVALIDEZ, MEDIDAS EM PROPORÇÃO AO PIB. </a:t>
            </a:r>
          </a:p>
          <a:p>
            <a:r>
              <a:rPr lang="pt-BR" sz="1400" b="1" dirty="0" smtClean="0"/>
              <a:t>SIMULAÇÃO PELA REGRA ATUAL DE CORREÇÃO DO SALÁRIO MÍNIMO (INPC DO ANO ANTERIOR E PIB DE DOIS ANOS ANTES)</a:t>
            </a:r>
          </a:p>
          <a:p>
            <a:r>
              <a:rPr lang="pt-BR" sz="1400" b="1" dirty="0" smtClean="0"/>
              <a:t>(EM % do PIB) (2010-2060)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857224" y="642918"/>
            <a:ext cx="70009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DESPESAS COM APOSENTADORIA POR IDADE, POR TEMPO DE CONTRIBUIÇÃO E POR INVALIDEZ, MEDIDAS EM PROPORÇÃO AO PIB. SIMULAÇÃO COM A CORREÇÃO DO SALÁRIO-MÍNIMO PELO INPC DO ANO ANTERIOR</a:t>
            </a:r>
          </a:p>
          <a:p>
            <a:r>
              <a:rPr lang="pt-BR" sz="1600" b="1" dirty="0" smtClean="0"/>
              <a:t> (EM %) (2010-2060)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para o futuro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8581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928934"/>
            <a:ext cx="7772400" cy="2840041"/>
          </a:xfrm>
        </p:spPr>
        <p:txBody>
          <a:bodyPr>
            <a:normAutofit/>
          </a:bodyPr>
          <a:lstStyle/>
          <a:p>
            <a:r>
              <a:rPr lang="pt-BR" sz="4400" dirty="0" smtClean="0"/>
              <a:t>O QUE TEM DETERMINADO O RESULTADO FISCAL DA PREVIDÊNCIA?</a:t>
            </a:r>
            <a:endParaRPr lang="pt-BR" sz="4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720" y="2357430"/>
            <a:ext cx="7772400" cy="1500187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O resultado fiscal da Previdência é determinado de fora para dentro, isto é, não por seus parâmetros internos, mas pela </a:t>
            </a:r>
            <a:r>
              <a:rPr lang="pt-BR" b="1" dirty="0" smtClean="0">
                <a:solidFill>
                  <a:srgbClr val="FF0000"/>
                </a:solidFill>
              </a:rPr>
              <a:t>política macroeconômica</a:t>
            </a:r>
            <a:r>
              <a:rPr lang="pt-BR" b="1" dirty="0" smtClean="0"/>
              <a:t> que provoca </a:t>
            </a:r>
            <a:r>
              <a:rPr lang="pt-BR" b="1" dirty="0" smtClean="0">
                <a:solidFill>
                  <a:srgbClr val="FF0000"/>
                </a:solidFill>
              </a:rPr>
              <a:t>depressão econômica</a:t>
            </a:r>
            <a:r>
              <a:rPr lang="pt-BR" b="1" dirty="0" smtClean="0"/>
              <a:t>.</a:t>
            </a:r>
          </a:p>
          <a:p>
            <a:pPr lvl="1"/>
            <a:r>
              <a:rPr lang="pt-BR" dirty="0" smtClean="0"/>
              <a:t>Corte radical nos investimentos do governo federal;</a:t>
            </a:r>
          </a:p>
          <a:p>
            <a:pPr lvl="1"/>
            <a:r>
              <a:rPr lang="pt-BR" dirty="0" smtClean="0"/>
              <a:t>Renúncia de receitas de contribuições sociais;</a:t>
            </a:r>
          </a:p>
          <a:p>
            <a:pPr lvl="1"/>
            <a:r>
              <a:rPr lang="pt-BR" dirty="0" smtClean="0"/>
              <a:t>Juros elevadíssimos;</a:t>
            </a:r>
          </a:p>
          <a:p>
            <a:pPr lvl="1"/>
            <a:r>
              <a:rPr lang="pt-BR" dirty="0" smtClean="0"/>
              <a:t>Câmbio valorizado;</a:t>
            </a:r>
          </a:p>
          <a:p>
            <a:pPr lvl="1"/>
            <a:r>
              <a:rPr lang="pt-BR" dirty="0" smtClean="0"/>
              <a:t>Redução do crédito público (e do privado).</a:t>
            </a:r>
          </a:p>
          <a:p>
            <a:pPr lvl="1">
              <a:buNone/>
            </a:pPr>
            <a:r>
              <a:rPr lang="pt-BR" dirty="0" smtClean="0"/>
              <a:t>RESULTADO:</a:t>
            </a:r>
          </a:p>
          <a:p>
            <a:pPr lvl="1"/>
            <a:r>
              <a:rPr lang="pt-BR" dirty="0" smtClean="0"/>
              <a:t>Queda do investimento  agregado e da produção industrial;</a:t>
            </a:r>
          </a:p>
          <a:p>
            <a:pPr lvl="1"/>
            <a:r>
              <a:rPr lang="pt-BR" dirty="0" smtClean="0"/>
              <a:t>Redução do consumo das famílias: elevado endividamento das famílias, desemprego e queda da massa salarial;</a:t>
            </a:r>
          </a:p>
          <a:p>
            <a:pPr lvl="1">
              <a:buNone/>
            </a:pPr>
            <a:r>
              <a:rPr lang="pt-BR" sz="3300" b="1" dirty="0" smtClean="0">
                <a:solidFill>
                  <a:srgbClr val="FF0000"/>
                </a:solidFill>
              </a:rPr>
              <a:t>Queda das receitas de Contribuições Sociais.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37031" t="41667" r="24062" b="12499"/>
          <a:stretch>
            <a:fillRect/>
          </a:stretch>
        </p:blipFill>
        <p:spPr bwMode="auto">
          <a:xfrm>
            <a:off x="714348" y="500042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14348" y="5786454"/>
            <a:ext cx="842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Desempenho da indústria: </a:t>
            </a:r>
            <a:r>
              <a:rPr lang="pt-BR" sz="2400" b="1" dirty="0" smtClean="0">
                <a:solidFill>
                  <a:srgbClr val="FF0000"/>
                </a:solidFill>
              </a:rPr>
              <a:t>-3,0% em 2014</a:t>
            </a:r>
            <a:r>
              <a:rPr lang="pt-BR" sz="2400" b="1" dirty="0" smtClean="0"/>
              <a:t>;</a:t>
            </a:r>
            <a:r>
              <a:rPr lang="pt-BR" sz="2400" b="1" dirty="0" smtClean="0">
                <a:solidFill>
                  <a:srgbClr val="FF0000"/>
                </a:solidFill>
              </a:rPr>
              <a:t> -8,3% em 2015</a:t>
            </a:r>
            <a:r>
              <a:rPr lang="pt-BR" sz="2400" b="1" dirty="0" smtClean="0"/>
              <a:t>;</a:t>
            </a:r>
            <a:r>
              <a:rPr lang="pt-BR" sz="2400" b="1" dirty="0" smtClean="0">
                <a:solidFill>
                  <a:srgbClr val="FF0000"/>
                </a:solidFill>
              </a:rPr>
              <a:t> -3,8% em 2016.</a:t>
            </a:r>
            <a:r>
              <a:rPr lang="pt-BR" sz="2400" b="1" dirty="0" smtClean="0"/>
              <a:t> Queda acumulada:  </a:t>
            </a:r>
            <a:r>
              <a:rPr lang="pt-BR" sz="2400" b="1" dirty="0" smtClean="0">
                <a:solidFill>
                  <a:srgbClr val="FF0000"/>
                </a:solidFill>
              </a:rPr>
              <a:t>-17% em três anos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45469" t="23333" r="22187" b="25833"/>
          <a:stretch>
            <a:fillRect/>
          </a:stretch>
        </p:blipFill>
        <p:spPr bwMode="auto">
          <a:xfrm>
            <a:off x="428596" y="78579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071670" y="21429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DESINDUSTRIALIZAÇÃO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Gráfico 2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3608" y="836712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DIFERENÇAS ENTRE RECEITA PROJETADA (</a:t>
            </a:r>
            <a:r>
              <a:rPr lang="pt-BR" dirty="0" err="1" smtClean="0"/>
              <a:t>LDOs</a:t>
            </a:r>
            <a:r>
              <a:rPr lang="pt-BR" dirty="0" smtClean="0"/>
              <a:t> 2002-17) E REALIZADA PARA OS ANOS DE 2012 a 2015</a:t>
            </a:r>
          </a:p>
          <a:p>
            <a:r>
              <a:rPr lang="pt-BR" dirty="0" smtClean="0"/>
              <a:t>(EM BILHÕES NOMINAIS)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1472" y="6488668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LDO para os valores projetados; </a:t>
            </a:r>
            <a:r>
              <a:rPr lang="pt-BR" sz="1400" dirty="0" err="1" smtClean="0"/>
              <a:t>InfoLogo</a:t>
            </a:r>
            <a:r>
              <a:rPr lang="pt-BR" sz="1400" dirty="0" smtClean="0"/>
              <a:t> </a:t>
            </a:r>
            <a:r>
              <a:rPr lang="pt-BR" sz="1400" dirty="0" err="1" smtClean="0"/>
              <a:t>Dataprev</a:t>
            </a:r>
            <a:r>
              <a:rPr lang="pt-BR" sz="1400" dirty="0" smtClean="0"/>
              <a:t> para os valores realizados. Elaboração dos autores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36139" t="42500" r="23923" b="14167"/>
          <a:stretch>
            <a:fillRect/>
          </a:stretch>
        </p:blipFill>
        <p:spPr bwMode="auto">
          <a:xfrm>
            <a:off x="142844" y="214290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572264" y="28572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5357826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(*) Exclui vendas de automóveis, autopeças e material de construção.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564357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Vendas do comércio </a:t>
            </a:r>
            <a:r>
              <a:rPr lang="pt-BR" sz="2400" b="1" dirty="0" smtClean="0"/>
              <a:t>caíram </a:t>
            </a:r>
            <a:r>
              <a:rPr lang="pt-BR" sz="2400" b="1" dirty="0" smtClean="0">
                <a:solidFill>
                  <a:srgbClr val="FF0000"/>
                </a:solidFill>
              </a:rPr>
              <a:t>4,3%</a:t>
            </a:r>
            <a:r>
              <a:rPr lang="pt-BR" sz="2400" b="1" dirty="0" smtClean="0"/>
              <a:t> em 2015 e </a:t>
            </a:r>
            <a:r>
              <a:rPr lang="pt-BR" sz="2400" b="1" dirty="0" smtClean="0">
                <a:solidFill>
                  <a:srgbClr val="FF0000"/>
                </a:solidFill>
              </a:rPr>
              <a:t>6,2% em 2016</a:t>
            </a:r>
            <a:r>
              <a:rPr lang="pt-BR" sz="2400" b="1" dirty="0" smtClean="0"/>
              <a:t> (IBGE); </a:t>
            </a:r>
            <a:r>
              <a:rPr lang="pt-BR" sz="2400" b="1" dirty="0" smtClean="0">
                <a:solidFill>
                  <a:srgbClr val="FF0000"/>
                </a:solidFill>
              </a:rPr>
              <a:t>108,7 mil </a:t>
            </a:r>
            <a:r>
              <a:rPr lang="pt-BR" sz="2400" b="1" dirty="0" smtClean="0"/>
              <a:t>lojas fecharam e </a:t>
            </a:r>
            <a:r>
              <a:rPr lang="pt-BR" sz="2400" b="1" dirty="0" smtClean="0">
                <a:solidFill>
                  <a:srgbClr val="FF0000"/>
                </a:solidFill>
              </a:rPr>
              <a:t>182 mil </a:t>
            </a:r>
            <a:r>
              <a:rPr lang="pt-BR" sz="2400" b="1" dirty="0" smtClean="0"/>
              <a:t>trabalhadores foram demitidos em 2016 (Confederação Nacional do Comércio)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37031" t="36667" r="24062" b="19166"/>
          <a:stretch>
            <a:fillRect/>
          </a:stretch>
        </p:blipFill>
        <p:spPr bwMode="auto">
          <a:xfrm>
            <a:off x="785786" y="714356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71472" y="5572140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</a:t>
            </a:r>
            <a:r>
              <a:rPr lang="pt-BR" sz="2400" b="1" dirty="0" smtClean="0"/>
              <a:t>etor de serviços</a:t>
            </a:r>
            <a:r>
              <a:rPr lang="pt-BR" sz="2400" b="1" dirty="0" smtClean="0">
                <a:solidFill>
                  <a:srgbClr val="FF0000"/>
                </a:solidFill>
              </a:rPr>
              <a:t>: -3,6% em 2015 e </a:t>
            </a: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b="1" dirty="0" smtClean="0">
                <a:solidFill>
                  <a:srgbClr val="FF0000"/>
                </a:solidFill>
              </a:rPr>
              <a:t>5% em 2016</a:t>
            </a:r>
            <a:r>
              <a:rPr lang="pt-BR" sz="2400" b="1" dirty="0" smtClean="0"/>
              <a:t>.</a:t>
            </a:r>
            <a:r>
              <a:rPr lang="pt-BR" sz="2400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3750" t="14166" r="39062" b="21666"/>
          <a:stretch>
            <a:fillRect/>
          </a:stretch>
        </p:blipFill>
        <p:spPr bwMode="auto">
          <a:xfrm>
            <a:off x="142844" y="428604"/>
            <a:ext cx="885831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00034" y="6357958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IBGE.</a:t>
            </a:r>
            <a:endParaRPr lang="pt-BR" sz="1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00166" y="642939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PIB de 2015 = -3,8%;     PIB de 2016 = -3,6%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7601864" cy="47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4282" y="5429264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desemprego  em dez/2016  =  </a:t>
            </a:r>
            <a:r>
              <a:rPr lang="pt-BR" b="1" dirty="0" smtClean="0">
                <a:solidFill>
                  <a:srgbClr val="FF0000"/>
                </a:solidFill>
              </a:rPr>
              <a:t>12% ou 12,3 milhões de pessoas desocupadas.</a:t>
            </a:r>
          </a:p>
          <a:p>
            <a:r>
              <a:rPr lang="pt-BR" dirty="0" smtClean="0"/>
              <a:t>Perda de postos de trabalho em 2016  =  </a:t>
            </a:r>
            <a:r>
              <a:rPr lang="pt-BR" b="1" dirty="0" smtClean="0">
                <a:solidFill>
                  <a:srgbClr val="FF0000"/>
                </a:solidFill>
              </a:rPr>
              <a:t>-1.317.363</a:t>
            </a:r>
          </a:p>
          <a:p>
            <a:r>
              <a:rPr lang="pt-BR" dirty="0" smtClean="0"/>
              <a:t>Queda do rendimento médio entre fev/2015 e dez/2016  =  </a:t>
            </a:r>
            <a:r>
              <a:rPr lang="pt-BR" b="1" dirty="0" smtClean="0">
                <a:solidFill>
                  <a:srgbClr val="FF0000"/>
                </a:solidFill>
              </a:rPr>
              <a:t>3%</a:t>
            </a:r>
          </a:p>
          <a:p>
            <a:r>
              <a:rPr lang="pt-BR" dirty="0" smtClean="0"/>
              <a:t>Queda da massa de salários no mesmo período = </a:t>
            </a:r>
            <a:r>
              <a:rPr lang="pt-BR" b="1" dirty="0" smtClean="0">
                <a:solidFill>
                  <a:srgbClr val="FF0000"/>
                </a:solidFill>
              </a:rPr>
              <a:t>4,8%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374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642910" y="642918"/>
          <a:ext cx="828680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85786" y="914400"/>
          <a:ext cx="718663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000232" y="6143644"/>
            <a:ext cx="5143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(*)Inclui somente a Contribuição Previdenciária, COFINS, CSLL e PIS/PASEP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995362" y="1357299"/>
          <a:ext cx="750572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57242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928662" y="6500834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Times New Roman" pitchFamily="16" charset="0"/>
              </a:rPr>
              <a:t>http://previdenciaevoce.blogsdagazetaweb.com/2016/12/29/reforma-da-previdencia-2017-um-boom-de-aposentadorias</a:t>
            </a:r>
            <a:endParaRPr lang="pt-BR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4000" dirty="0" smtClean="0"/>
              <a:t>Qual o principal determinante da dívida pública do Brasil? Seria de fato a Previdência Social?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57224" y="5214950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Em 2016, 53% do crescimento da dívida foi decorrente dos juros nominais elevados; 26% foi decorrente do câmbio valorizado. </a:t>
            </a:r>
            <a:r>
              <a:rPr lang="pt-BR" b="1" dirty="0" smtClean="0">
                <a:solidFill>
                  <a:schemeClr val="accent1"/>
                </a:solidFill>
              </a:rPr>
              <a:t>Ou seja, </a:t>
            </a:r>
            <a:r>
              <a:rPr lang="pt-BR" b="1" dirty="0" smtClean="0">
                <a:solidFill>
                  <a:srgbClr val="FF0000"/>
                </a:solidFill>
              </a:rPr>
              <a:t>79% </a:t>
            </a:r>
            <a:r>
              <a:rPr lang="pt-BR" b="1" dirty="0" smtClean="0">
                <a:solidFill>
                  <a:schemeClr val="accent1"/>
                </a:solidFill>
              </a:rPr>
              <a:t>da DÍVIDA PÚBLICA é decorrência das </a:t>
            </a:r>
            <a:r>
              <a:rPr lang="pt-BR" b="1" dirty="0" smtClean="0">
                <a:solidFill>
                  <a:srgbClr val="FF0000"/>
                </a:solidFill>
              </a:rPr>
              <a:t>operações de política monetária  e cambial: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/>
                </a:solidFill>
              </a:rPr>
              <a:t>operações compromissadas (para definir a taxa de juros e o câmbio); 21% foi resultado primário.</a:t>
            </a:r>
            <a:endParaRPr lang="pt-BR" dirty="0" smtClean="0"/>
          </a:p>
          <a:p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642910" y="785794"/>
          <a:ext cx="7572428" cy="4214842"/>
        </p:xfrm>
        <a:graphic>
          <a:graphicData uri="http://schemas.openxmlformats.org/presentationml/2006/ole">
            <p:oleObj spid="_x0000_s67586" name="Planilha" r:id="rId3" imgW="3274229" imgH="204473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781" t="25833" r="45625" b="21666"/>
          <a:stretch>
            <a:fillRect/>
          </a:stretch>
        </p:blipFill>
        <p:spPr bwMode="auto">
          <a:xfrm>
            <a:off x="428596" y="500042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071810"/>
            <a:ext cx="7772400" cy="2697165"/>
          </a:xfrm>
        </p:spPr>
        <p:txBody>
          <a:bodyPr/>
          <a:lstStyle/>
          <a:p>
            <a:r>
              <a:rPr lang="pt-BR" dirty="0" smtClean="0"/>
              <a:t>Uma idade única de 65 anos é justa?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15937" t="14166" r="39062" b="8333"/>
          <a:stretch>
            <a:fillRect/>
          </a:stretch>
        </p:blipFill>
        <p:spPr bwMode="auto">
          <a:xfrm>
            <a:off x="357158" y="285728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786446" y="607220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CENSO DEMOGRÁFICO 2010/IBGE.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19 municípios brasileiros a expectativa de vida é de exatamente 65 anos.</a:t>
            </a:r>
          </a:p>
          <a:p>
            <a:r>
              <a:rPr lang="pt-BR" dirty="0" smtClean="0"/>
              <a:t>Em 81 municípios brasileiros a expectativa de vida é inferior a 67 anos.</a:t>
            </a:r>
          </a:p>
          <a:p>
            <a:r>
              <a:rPr lang="pt-BR" dirty="0" smtClean="0"/>
              <a:t>Suponha 2 jovens de 20 anos, um de Alagoas (homem) outro de Santa Catarina (mulher). Ele viverá 14 anos menos que ela. Chegará até os 69 anos. Só irá usufruir de 4 anos de aposentadoria. Ela, de 18 anos.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52463"/>
            <a:ext cx="6696744" cy="60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68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5" y="836712"/>
            <a:ext cx="7488832" cy="53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7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01" y="398551"/>
            <a:ext cx="6903259" cy="64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22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8321007" cy="62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79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992888" cy="50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37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071810"/>
            <a:ext cx="7772400" cy="2697165"/>
          </a:xfrm>
        </p:spPr>
        <p:txBody>
          <a:bodyPr/>
          <a:lstStyle/>
          <a:p>
            <a:r>
              <a:rPr lang="pt-BR" dirty="0" smtClean="0"/>
              <a:t>O TEMPO DE CONTRIBUIÇÃO DE 25 ANOS É REALISTA?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Em 2015, </a:t>
            </a:r>
            <a:r>
              <a:rPr lang="pt-BR" sz="3000" b="1" dirty="0" smtClean="0"/>
              <a:t>60%</a:t>
            </a:r>
            <a:r>
              <a:rPr lang="pt-BR" dirty="0" smtClean="0"/>
              <a:t> das aposentadorias por idade concedidas foram para trabalhadores que </a:t>
            </a:r>
            <a:r>
              <a:rPr lang="pt-BR" b="1" dirty="0" smtClean="0">
                <a:solidFill>
                  <a:srgbClr val="FF0000"/>
                </a:solidFill>
              </a:rPr>
              <a:t>não chegaram aos 20 anos de contribuição;</a:t>
            </a:r>
          </a:p>
          <a:p>
            <a:r>
              <a:rPr lang="pt-BR" dirty="0" smtClean="0"/>
              <a:t>Em 2015, </a:t>
            </a:r>
            <a:r>
              <a:rPr lang="pt-BR" sz="3500" b="1" dirty="0" smtClean="0"/>
              <a:t>79% </a:t>
            </a:r>
            <a:r>
              <a:rPr lang="pt-BR" dirty="0" smtClean="0"/>
              <a:t>dos aposentados por idade haviam contribuído por </a:t>
            </a:r>
            <a:r>
              <a:rPr lang="pt-BR" b="1" dirty="0" smtClean="0">
                <a:solidFill>
                  <a:srgbClr val="FF0000"/>
                </a:solidFill>
              </a:rPr>
              <a:t>menos que os 25 anos</a:t>
            </a:r>
            <a:r>
              <a:rPr lang="pt-BR" dirty="0" smtClean="0"/>
              <a:t> que serão exigidos pela reforma.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 mudança deve atingir principalmente os mais pobres que, em geral, contribuem por menos tempo, pois costumam ser mais sujeitos ao trabalho informal.</a:t>
            </a:r>
          </a:p>
          <a:p>
            <a:r>
              <a:rPr lang="pt-BR" dirty="0" smtClean="0"/>
              <a:t>Valor médio do benefício: </a:t>
            </a:r>
            <a:r>
              <a:rPr lang="pt-BR" b="1" dirty="0" smtClean="0"/>
              <a:t>R$890,00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Aposentadoria por idade é predominante nos Estados mais pobres do país.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0781" t="43333" r="44687" b="10000"/>
          <a:stretch>
            <a:fillRect/>
          </a:stretch>
        </p:blipFill>
        <p:spPr bwMode="auto">
          <a:xfrm>
            <a:off x="642910" y="2143116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85786" y="1285860"/>
            <a:ext cx="72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Erro de projeção na necessidade de financiamento do RGPS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Percentual de aposentados por idade nos 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TO  96,5% </a:t>
            </a:r>
          </a:p>
          <a:p>
            <a:r>
              <a:rPr lang="pt-BR" dirty="0" smtClean="0"/>
              <a:t>RD  96,1%</a:t>
            </a:r>
          </a:p>
          <a:p>
            <a:r>
              <a:rPr lang="pt-BR" dirty="0" smtClean="0"/>
              <a:t>MA  95,7%</a:t>
            </a:r>
          </a:p>
          <a:p>
            <a:r>
              <a:rPr lang="pt-BR" dirty="0" smtClean="0"/>
              <a:t>RO  95,10%</a:t>
            </a:r>
          </a:p>
          <a:p>
            <a:r>
              <a:rPr lang="pt-BR" dirty="0" smtClean="0"/>
              <a:t>PI     94,3%</a:t>
            </a:r>
          </a:p>
          <a:p>
            <a:r>
              <a:rPr lang="pt-BR" dirty="0" smtClean="0"/>
              <a:t>AC   92,6%</a:t>
            </a:r>
          </a:p>
          <a:p>
            <a:r>
              <a:rPr lang="pt-BR" dirty="0" smtClean="0"/>
              <a:t>MT  91,1%</a:t>
            </a:r>
          </a:p>
          <a:p>
            <a:r>
              <a:rPr lang="pt-BR" dirty="0" smtClean="0"/>
              <a:t>AP   90,3%</a:t>
            </a:r>
          </a:p>
          <a:p>
            <a:r>
              <a:rPr lang="pt-BR" dirty="0" smtClean="0"/>
              <a:t>PA   90,2%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43314"/>
            <a:ext cx="7772400" cy="2125661"/>
          </a:xfrm>
        </p:spPr>
        <p:txBody>
          <a:bodyPr/>
          <a:lstStyle/>
          <a:p>
            <a:r>
              <a:rPr lang="pt-BR" dirty="0" smtClean="0"/>
              <a:t>A QUEM INTERESSA A REFORMA DA PREVIDÊNCIA?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reforma da previdência visa atender aos interesses de 3 grupos sociais: </a:t>
            </a:r>
          </a:p>
          <a:p>
            <a:pPr lvl="1"/>
            <a:r>
              <a:rPr lang="pt-BR" dirty="0" smtClean="0"/>
              <a:t>Os </a:t>
            </a:r>
            <a:r>
              <a:rPr lang="pt-BR" u="sng" dirty="0" smtClean="0">
                <a:solidFill>
                  <a:srgbClr val="FF0000"/>
                </a:solidFill>
              </a:rPr>
              <a:t>bancos</a:t>
            </a:r>
            <a:r>
              <a:rPr lang="pt-BR" dirty="0" smtClean="0"/>
              <a:t> porque seus fundos de previdência privada complementar ampliam suas carteiras;</a:t>
            </a:r>
          </a:p>
          <a:p>
            <a:pPr lvl="1"/>
            <a:r>
              <a:rPr lang="pt-BR" dirty="0" smtClean="0"/>
              <a:t>Os  </a:t>
            </a:r>
            <a:r>
              <a:rPr lang="pt-BR" u="sng" dirty="0" smtClean="0">
                <a:solidFill>
                  <a:srgbClr val="FF0000"/>
                </a:solidFill>
              </a:rPr>
              <a:t>proprietários de títulos públicos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As </a:t>
            </a:r>
            <a:r>
              <a:rPr lang="pt-BR" u="sng" dirty="0" smtClean="0">
                <a:solidFill>
                  <a:srgbClr val="FF0000"/>
                </a:solidFill>
              </a:rPr>
              <a:t>bancadas do Congresso </a:t>
            </a:r>
            <a:r>
              <a:rPr lang="pt-BR" dirty="0" smtClean="0"/>
              <a:t>que pactuam com os </a:t>
            </a:r>
            <a:r>
              <a:rPr lang="pt-BR" i="1" dirty="0" smtClean="0"/>
              <a:t>lobbies</a:t>
            </a:r>
            <a:r>
              <a:rPr lang="pt-BR" dirty="0" smtClean="0"/>
              <a:t> que negociam votos.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69225" cy="31907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Agenda do Secretário de Previdência desde que o Presidente Temer assumiu</a:t>
            </a:r>
            <a:endParaRPr lang="pt-BR" sz="3200" b="1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4422"/>
            <a:ext cx="7769225" cy="5286412"/>
          </a:xfrm>
        </p:spPr>
      </p:sp>
      <p:sp>
        <p:nvSpPr>
          <p:cNvPr id="4" name="Retângulo 3"/>
          <p:cNvSpPr/>
          <p:nvPr/>
        </p:nvSpPr>
        <p:spPr>
          <a:xfrm>
            <a:off x="714348" y="1285860"/>
            <a:ext cx="77153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/>
                <a:ea typeface="Calibri"/>
                <a:cs typeface="Times New Roman"/>
              </a:rPr>
              <a:t>01/08/16 - Reunião com representante do Banco BBM</a:t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08/08/16 - Reunião com representantes da Confederação Nacional das Empresas de Seguros Gerais, Previdência Privada e Vida, Saúde Suplementar e Capitalização (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CNseg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)</a:t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18/08/16 - Reunião com representantes da Confederação Nacional da Indústria (CNI)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30/08/16 – Reunião com representantes do Instituto Brasileiro de Mercados de Capitais (IBMEC). 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01/09/2016 – Reunião com membros do Conselho de Administração da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Brasilprev</a:t>
            </a:r>
            <a:endParaRPr lang="pt-BR" dirty="0" smtClean="0">
              <a:latin typeface="Calibri"/>
              <a:ea typeface="Calibri"/>
              <a:cs typeface="Times New Roman"/>
            </a:endParaRP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06/09/2016 – Reunião com representantes do Bradesco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13/09/2016 - Reunião com representantes do JP Morgan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Private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Bank</a:t>
            </a:r>
            <a:endParaRPr lang="pt-BR" dirty="0" smtClean="0">
              <a:latin typeface="Calibri"/>
              <a:ea typeface="Calibri"/>
              <a:cs typeface="Times New Roman"/>
            </a:endParaRP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20/09/2016 – Reunião com representantes do Fitch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Ratings</a:t>
            </a:r>
            <a:endParaRPr lang="pt-BR" dirty="0" smtClean="0">
              <a:latin typeface="Calibri"/>
              <a:ea typeface="Calibri"/>
              <a:cs typeface="Times New Roman"/>
            </a:endParaRP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21/09/2016 – Reunião com representantes do Banco Santander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22/09/2016 - Reunião com representantes do Fundo Monetário Internacional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>27/09/2016 - Reunião com representantes do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Forum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 da Empresas Transnacionais (FET); reunião com representantes do Bradesco; e da Wellington Management</a:t>
            </a: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endParaRPr lang="pt-BR" dirty="0" smtClean="0">
              <a:latin typeface="Calibri"/>
              <a:ea typeface="Calibri"/>
              <a:cs typeface="Times New Roman"/>
            </a:endParaRP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69225" cy="46194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Agenda do Secretário de Previdência</a:t>
            </a:r>
            <a:endParaRPr lang="pt-BR" sz="3200" b="1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tângulo 3"/>
          <p:cNvSpPr/>
          <p:nvPr/>
        </p:nvSpPr>
        <p:spPr>
          <a:xfrm>
            <a:off x="714348" y="1428736"/>
            <a:ext cx="75724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alibri"/>
              <a:ea typeface="Calibri"/>
              <a:cs typeface="Times New Roman"/>
            </a:endParaRPr>
          </a:p>
          <a:p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29/09/16 - Reunião com investidores da PIMCO</a:t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 21/10/16 - Reunião com representantes da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Fiesp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; Teleconferência com representantes do Bradesco BBI</a:t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25/10/16 - Reunião com representantes da Standard &amp;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Poor’s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23/11/16 - Reunião com representantes XP Investimentos</a:t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30/11/16 - Reunião com representantes do JP Morgan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Private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Bank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latin typeface="Calibri"/>
                <a:ea typeface="Calibri"/>
                <a:cs typeface="Times New Roman"/>
              </a:rPr>
            </a:br>
            <a:r>
              <a:rPr lang="pt-BR" dirty="0" smtClean="0">
                <a:latin typeface="Calibri"/>
                <a:ea typeface="Calibri"/>
                <a:cs typeface="Times New Roman"/>
              </a:rPr>
              <a:t>05/12/16 - Debate sobre Reforma da Previdência com representantes das Centrais Sindicais,</a:t>
            </a:r>
          </a:p>
          <a:p>
            <a:endParaRPr lang="pt-BR" dirty="0" smtClean="0">
              <a:latin typeface="Calibri"/>
              <a:cs typeface="Times New Roman"/>
            </a:endParaRPr>
          </a:p>
          <a:p>
            <a:endParaRPr lang="pt-BR" dirty="0" smtClean="0">
              <a:latin typeface="Calibri"/>
              <a:cs typeface="Times New Roman"/>
            </a:endParaRPr>
          </a:p>
          <a:p>
            <a:r>
              <a:rPr lang="pt-BR" sz="2000" b="1" dirty="0" err="1" smtClean="0">
                <a:solidFill>
                  <a:srgbClr val="FF0000"/>
                </a:solidFill>
                <a:latin typeface="Calibri"/>
                <a:cs typeface="Times New Roman"/>
              </a:rPr>
              <a:t>¨A</a:t>
            </a:r>
            <a:r>
              <a:rPr lang="pt-BR" sz="2000" b="1" dirty="0" smtClean="0">
                <a:solidFill>
                  <a:srgbClr val="FF0000"/>
                </a:solidFill>
                <a:latin typeface="Calibri"/>
                <a:cs typeface="Times New Roman"/>
              </a:rPr>
              <a:t> REFORMA DA PREVIDÊNCIA NÃO VEM PRA SANAR AS CONTAS PÚBLICAS.</a:t>
            </a:r>
          </a:p>
          <a:p>
            <a:r>
              <a:rPr lang="pt-BR" sz="2000" b="1" dirty="0" smtClean="0">
                <a:solidFill>
                  <a:srgbClr val="FF0000"/>
                </a:solidFill>
                <a:latin typeface="Calibri"/>
                <a:cs typeface="Times New Roman"/>
              </a:rPr>
              <a:t>ELA VEM PARA QUE VOCÊ SEJA OBRIGADO A CONTRATAR UMA PREVIDÊNCIA PRIVADA. (autor da publicação na rede social)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REFORMA DA PREVIDÊNCIA ELEVA A CAPTAÇÃO PRIVADA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 janeiro e outubro de 2016 o sistema privado captou </a:t>
            </a:r>
            <a:r>
              <a:rPr lang="pt-BR" b="1" dirty="0" smtClean="0">
                <a:solidFill>
                  <a:srgbClr val="FF0000"/>
                </a:solidFill>
              </a:rPr>
              <a:t>R$42,9 bilhões </a:t>
            </a:r>
            <a:r>
              <a:rPr lang="pt-BR" dirty="0" smtClean="0"/>
              <a:t>em novos recursos, uma alta de </a:t>
            </a:r>
            <a:r>
              <a:rPr lang="pt-BR" b="1" dirty="0" smtClean="0">
                <a:solidFill>
                  <a:srgbClr val="FF0000"/>
                </a:solidFill>
              </a:rPr>
              <a:t>21,2% em relação a 2015</a:t>
            </a:r>
            <a:r>
              <a:rPr lang="pt-BR" dirty="0" smtClean="0"/>
              <a:t>, antes mesmo da reforma da previdência ser aprovada. </a:t>
            </a:r>
          </a:p>
          <a:p>
            <a:r>
              <a:rPr lang="pt-BR" sz="2000" dirty="0" smtClean="0"/>
              <a:t>Fonte: Federação Nacional de Previdência Privada e Vida (</a:t>
            </a:r>
            <a:r>
              <a:rPr lang="pt-BR" sz="2000" dirty="0" err="1" smtClean="0"/>
              <a:t>FinaPrevi</a:t>
            </a:r>
            <a:r>
              <a:rPr lang="pt-BR" sz="2000" dirty="0" smtClean="0"/>
              <a:t>). Jornal Valor, 12/12/2016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68097"/>
            <a:ext cx="8143932" cy="550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000100" y="657227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Banco Central. Relatório Mensal Dívida Pública Federal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714752"/>
            <a:ext cx="7772400" cy="2054223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Análise financeira da previdência pública</a:t>
            </a:r>
            <a:endParaRPr lang="pt-BR" dirty="0"/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000241"/>
            <a:ext cx="7772400" cy="1357321"/>
          </a:xfrm>
        </p:spPr>
        <p:txBody>
          <a:bodyPr>
            <a:normAutofit/>
          </a:bodyPr>
          <a:lstStyle/>
          <a:p>
            <a:r>
              <a:rPr lang="pt-BR" altLang="pt-BR" sz="4000" dirty="0" smtClean="0">
                <a:solidFill>
                  <a:srgbClr val="FF0000"/>
                </a:solidFill>
              </a:rPr>
              <a:t>A PREVIDÊNCIA TEM DÉFICIT?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9144064" cy="622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28926" y="5857892"/>
            <a:ext cx="485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Brasil: Governo </a:t>
            </a:r>
            <a:r>
              <a:rPr lang="pt-BR" sz="1200" b="1" dirty="0" smtClean="0">
                <a:solidFill>
                  <a:srgbClr val="FF0000"/>
                </a:solidFill>
              </a:rPr>
              <a:t>44,5</a:t>
            </a:r>
            <a:r>
              <a:rPr lang="pt-BR" sz="1200" b="1" dirty="0" smtClean="0">
                <a:solidFill>
                  <a:srgbClr val="FF0000"/>
                </a:solidFill>
              </a:rPr>
              <a:t>%; Empregado e Empregador: </a:t>
            </a:r>
            <a:r>
              <a:rPr lang="pt-BR" sz="1200" b="1" dirty="0" smtClean="0">
                <a:solidFill>
                  <a:srgbClr val="FF0000"/>
                </a:solidFill>
              </a:rPr>
              <a:t>55,5</a:t>
            </a:r>
            <a:r>
              <a:rPr lang="pt-BR" sz="1200" b="1" dirty="0" smtClean="0">
                <a:solidFill>
                  <a:srgbClr val="FF0000"/>
                </a:solidFill>
              </a:rPr>
              <a:t>% do total. 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PREVIDÊNCIA: REFORMAR PARA EXCLUIR?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291B-D7C1-4210-97AF-064ED7016919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32656"/>
            <a:ext cx="6470475" cy="66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1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Contribuintes/População em Idade Ativa</a:t>
            </a:r>
            <a:endParaRPr lang="pt-BR" dirty="0"/>
          </a:p>
        </p:txBody>
      </p:sp>
      <p:graphicFrame>
        <p:nvGraphicFramePr>
          <p:cNvPr id="17" name="Espaço Reservado para Conteúdo 16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o="urn:schemas-microsoft-com:office:office" xmlns:v="urn:schemas-microsoft-com:vml" xmlns:w10="urn:schemas-microsoft-com:office:word" xmlns:w="http://schemas.openxmlformats.org/wordprocessingml/2006/main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352262"/>
              </p:ext>
            </p:extLst>
          </p:nvPr>
        </p:nvGraphicFramePr>
        <p:xfrm>
          <a:off x="1028700" y="1825625"/>
          <a:ext cx="68865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80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843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1719262"/>
            <a:ext cx="8229600" cy="463869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071538" y="1571612"/>
          <a:ext cx="664373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57290" y="6143644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IBGE</a:t>
            </a:r>
            <a:endParaRPr lang="pt-B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Tendências Demográficas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F616-8A5A-44BB-9372-F5DF2D4A722F}" type="datetime1">
              <a:rPr lang="pt-BR" smtClean="0"/>
              <a:pPr/>
              <a:t>17/03/2017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91F3-6B9D-B545-98C6-9376B73ABF73}" type="slidenum">
              <a:rPr lang="pt-BR" smtClean="0"/>
              <a:pPr/>
              <a:t>7</a:t>
            </a:fld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83B6926E-D866-4979-8197-40E82FAF839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67846655"/>
              </p:ext>
            </p:extLst>
          </p:nvPr>
        </p:nvGraphicFramePr>
        <p:xfrm>
          <a:off x="1574667" y="1464891"/>
          <a:ext cx="599466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ta: para Baixo 6"/>
          <p:cNvSpPr/>
          <p:nvPr/>
        </p:nvSpPr>
        <p:spPr>
          <a:xfrm>
            <a:off x="3196597" y="1222636"/>
            <a:ext cx="270030" cy="9361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80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1"/>
            <a:ext cx="714379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428728" y="592933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IBGE</a:t>
            </a:r>
          </a:p>
          <a:p>
            <a:endParaRPr lang="pt-BR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6500" name="Espaço Reservado para Conteúdo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9297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1057</Words>
  <Application>Microsoft Office PowerPoint</Application>
  <PresentationFormat>Apresentação na tela (4:3)</PresentationFormat>
  <Paragraphs>127</Paragraphs>
  <Slides>50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2" baseType="lpstr">
      <vt:lpstr>Tema do Office</vt:lpstr>
      <vt:lpstr>Planilha</vt:lpstr>
      <vt:lpstr>Slide 1</vt:lpstr>
      <vt:lpstr>Slide 2</vt:lpstr>
      <vt:lpstr>Slide 3</vt:lpstr>
      <vt:lpstr>Slide 4</vt:lpstr>
      <vt:lpstr>Contribuintes/População em Idade Ativa</vt:lpstr>
      <vt:lpstr>Slide 6</vt:lpstr>
      <vt:lpstr>Tendências Demográficas</vt:lpstr>
      <vt:lpstr>Slide 8</vt:lpstr>
      <vt:lpstr>Slide 9</vt:lpstr>
      <vt:lpstr>Slide 10</vt:lpstr>
      <vt:lpstr>Slide 11</vt:lpstr>
      <vt:lpstr>Slide 12</vt:lpstr>
      <vt:lpstr>Cenários para o futuro</vt:lpstr>
      <vt:lpstr>Slide 14</vt:lpstr>
      <vt:lpstr>Slide 15</vt:lpstr>
      <vt:lpstr>O QUE TEM DETERMINADO O RESULTADO FISCAL DA PREVIDÊNCIA?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Uma idade única de 65 anos é justa?</vt:lpstr>
      <vt:lpstr>Slide 31</vt:lpstr>
      <vt:lpstr>Exclusão</vt:lpstr>
      <vt:lpstr>Slide 33</vt:lpstr>
      <vt:lpstr>Slide 34</vt:lpstr>
      <vt:lpstr>Slide 35</vt:lpstr>
      <vt:lpstr>Slide 36</vt:lpstr>
      <vt:lpstr>Slide 37</vt:lpstr>
      <vt:lpstr>O TEMPO DE CONTRIBUIÇÃO DE 25 ANOS É REALISTA?</vt:lpstr>
      <vt:lpstr>EXCLUSÃO</vt:lpstr>
      <vt:lpstr>Percentual de aposentados por idade nos Estados</vt:lpstr>
      <vt:lpstr>A QUEM INTERESSA A REFORMA DA PREVIDÊNCIA?</vt:lpstr>
      <vt:lpstr>Slide 42</vt:lpstr>
      <vt:lpstr>Agenda do Secretário de Previdência desde que o Presidente Temer assumiu</vt:lpstr>
      <vt:lpstr>Agenda do Secretário de Previdência</vt:lpstr>
      <vt:lpstr>REFORMA DA PREVIDÊNCIA ELEVA A CAPTAÇÃO PRIVADA</vt:lpstr>
      <vt:lpstr>Slide 46</vt:lpstr>
      <vt:lpstr>Análise financeira da previdência pública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Denise</cp:lastModifiedBy>
  <cp:revision>35</cp:revision>
  <dcterms:created xsi:type="dcterms:W3CDTF">2017-02-19T14:08:40Z</dcterms:created>
  <dcterms:modified xsi:type="dcterms:W3CDTF">2017-03-17T07:05:10Z</dcterms:modified>
</cp:coreProperties>
</file>