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27" r:id="rId3"/>
    <p:sldId id="318" r:id="rId4"/>
    <p:sldId id="319" r:id="rId5"/>
    <p:sldId id="326" r:id="rId6"/>
    <p:sldId id="329" r:id="rId7"/>
    <p:sldId id="343" r:id="rId8"/>
    <p:sldId id="335" r:id="rId9"/>
    <p:sldId id="293" r:id="rId10"/>
    <p:sldId id="330" r:id="rId11"/>
    <p:sldId id="331" r:id="rId12"/>
    <p:sldId id="360" r:id="rId13"/>
    <p:sldId id="305" r:id="rId14"/>
    <p:sldId id="339" r:id="rId15"/>
    <p:sldId id="291" r:id="rId16"/>
    <p:sldId id="328" r:id="rId17"/>
    <p:sldId id="349" r:id="rId18"/>
    <p:sldId id="325" r:id="rId19"/>
    <p:sldId id="324" r:id="rId20"/>
    <p:sldId id="302" r:id="rId21"/>
    <p:sldId id="344" r:id="rId22"/>
    <p:sldId id="303" r:id="rId23"/>
    <p:sldId id="271" r:id="rId24"/>
    <p:sldId id="270" r:id="rId25"/>
    <p:sldId id="353" r:id="rId26"/>
    <p:sldId id="354" r:id="rId27"/>
    <p:sldId id="265" r:id="rId28"/>
    <p:sldId id="347" r:id="rId29"/>
    <p:sldId id="316" r:id="rId30"/>
    <p:sldId id="281" r:id="rId31"/>
    <p:sldId id="282" r:id="rId32"/>
    <p:sldId id="333" r:id="rId33"/>
    <p:sldId id="288" r:id="rId34"/>
    <p:sldId id="287" r:id="rId35"/>
    <p:sldId id="289" r:id="rId36"/>
    <p:sldId id="320" r:id="rId37"/>
    <p:sldId id="321" r:id="rId38"/>
    <p:sldId id="338" r:id="rId39"/>
    <p:sldId id="307" r:id="rId40"/>
    <p:sldId id="30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66"/>
    <a:srgbClr val="000000"/>
    <a:srgbClr val="4D6549"/>
    <a:srgbClr val="FFFFFF"/>
    <a:srgbClr val="466E52"/>
    <a:srgbClr val="456250"/>
    <a:srgbClr val="456B50"/>
    <a:srgbClr val="4E7A4F"/>
    <a:srgbClr val="456B46"/>
    <a:srgbClr val="456B3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62" autoAdjust="0"/>
    <p:restoredTop sz="94660"/>
  </p:normalViewPr>
  <p:slideViewPr>
    <p:cSldViewPr snapToGrid="0">
      <p:cViewPr varScale="1">
        <p:scale>
          <a:sx n="86" d="100"/>
          <a:sy n="86" d="100"/>
        </p:scale>
        <p:origin x="-87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OS-2014\Produtos\municipios\munics_com_mais_1perc_na_leiMA-info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SOS-2014\Produtos\municipios\munics_com_mais_1perc_na_leiMA-inf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OS-2014\Produtos\municipios\munics_com_mais_1perc_na_leiMA-inf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OS-2014\Produtos\municipios\munics_com_mais_1perc_na_leiMA-inf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/>
            </a:pPr>
            <a:r>
              <a:rPr lang="pt-BR"/>
              <a:t>Fundo Municipal</a:t>
            </a:r>
          </a:p>
        </c:rich>
      </c:tx>
      <c:layout/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Plan2!$Y$3502:$Y$3503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Plan2!$Z$3502:$Z$3503</c:f>
              <c:numCache>
                <c:formatCode>General</c:formatCode>
                <c:ptCount val="2"/>
                <c:pt idx="0">
                  <c:v>1467</c:v>
                </c:pt>
                <c:pt idx="1">
                  <c:v>2031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29-4E53-95A2-020B410C0019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/>
            </a:pPr>
            <a:r>
              <a:rPr lang="pt-BR" dirty="0"/>
              <a:t>O fundo municipal de meio ambiente tem financiado ações e projetos para questões ambientais nos últimos 12 meses?</a:t>
            </a:r>
          </a:p>
        </c:rich>
      </c:tx>
      <c:layout>
        <c:manualLayout>
          <c:xMode val="edge"/>
          <c:yMode val="edge"/>
          <c:x val="5.0103981502055334E-2"/>
          <c:y val="6.3608597223259344E-2"/>
        </c:manualLayout>
      </c:layout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Plan2!$Y$3502:$Y$3503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Plan2!$AA$3502:$AA$3503</c:f>
              <c:numCache>
                <c:formatCode>General</c:formatCode>
                <c:ptCount val="2"/>
                <c:pt idx="0">
                  <c:v>567</c:v>
                </c:pt>
                <c:pt idx="1">
                  <c:v>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35-4569-88CE-44A98BB492D2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/>
            </a:pPr>
            <a:r>
              <a:rPr lang="pt-BR"/>
              <a:t>O município realiza licenciamento ambiental de impacto local</a:t>
            </a:r>
          </a:p>
        </c:rich>
      </c:tx>
      <c:layout>
        <c:manualLayout>
          <c:xMode val="edge"/>
          <c:yMode val="edge"/>
          <c:x val="0.22274235480307092"/>
          <c:y val="8.3700681091931406E-2"/>
        </c:manualLayout>
      </c:layout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Plan2!$Y$3502:$Y$3503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Plan2!$AB$3502:$AB$3503</c:f>
              <c:numCache>
                <c:formatCode>General</c:formatCode>
                <c:ptCount val="2"/>
                <c:pt idx="0">
                  <c:v>1342</c:v>
                </c:pt>
                <c:pt idx="1">
                  <c:v>2156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A9-4D2E-9CB5-1E1B8825DCC7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/>
            </a:pPr>
            <a:r>
              <a:rPr lang="pt-BR"/>
              <a:t>Legislação específica para tratar de questão ambiental</a:t>
            </a:r>
          </a:p>
        </c:rich>
      </c:tx>
      <c:layout>
        <c:manualLayout>
          <c:xMode val="edge"/>
          <c:yMode val="edge"/>
          <c:x val="9.4305977254285397E-2"/>
          <c:y val="8.9913756859259633E-2"/>
        </c:manualLayout>
      </c:layout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Plan2!$AF$3502:$AF$3503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Plan2!$AG$3502:$AG$3503</c:f>
              <c:numCache>
                <c:formatCode>General</c:formatCode>
                <c:ptCount val="2"/>
                <c:pt idx="0">
                  <c:v>2153</c:v>
                </c:pt>
                <c:pt idx="1">
                  <c:v>1345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2E-4FD9-A2DE-923039BB0272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9171B-9E2B-451C-88E2-5F2D84DBDB13}" type="doc">
      <dgm:prSet loTypeId="urn:microsoft.com/office/officeart/2005/8/layout/cycle5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437C13D8-DD4B-4BEE-A8C5-FEDF7DEBD62A}">
      <dgm:prSet phldrT="[Texto]" custT="1"/>
      <dgm:spPr/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Grupo de Trabalho PMMA</a:t>
          </a:r>
        </a:p>
      </dgm:t>
    </dgm:pt>
    <dgm:pt modelId="{AD587A9C-CDFF-48D4-BEFE-C886B37680B5}" type="parTrans" cxnId="{7060337F-3C8A-4643-A933-CF6AF4C5E1D5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6B031A-6F7A-4058-BA0A-CC07E8444770}" type="sibTrans" cxnId="{7060337F-3C8A-4643-A933-CF6AF4C5E1D5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80A013-FD0B-4B19-9291-98C6BFB6BE62}">
      <dgm:prSet phldrT="[Texto]" custT="1"/>
      <dgm:spPr/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Orientação estratégica prévia</a:t>
          </a:r>
        </a:p>
      </dgm:t>
    </dgm:pt>
    <dgm:pt modelId="{8D9C88A8-0350-43A7-8FA6-66636FF0AA6F}" type="parTrans" cxnId="{580F2CC8-1F08-40F0-8D75-23166659691F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CD240E-5965-4428-8AA2-4CB6A11E844C}" type="sibTrans" cxnId="{580F2CC8-1F08-40F0-8D75-23166659691F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C937A1-4CE0-4952-A06B-0276D0ACFA1F}">
      <dgm:prSet phldrT="[Texto]" custT="1"/>
      <dgm:spPr/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Programa de Trabalho</a:t>
          </a:r>
        </a:p>
      </dgm:t>
    </dgm:pt>
    <dgm:pt modelId="{3C1B8353-729A-4909-B4A7-63B36F3A04DC}" type="parTrans" cxnId="{7C57F0EE-198B-4B4F-9685-ADC693FBA850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72CF8E-99B7-499B-88F6-6734AC2D71CA}" type="sibTrans" cxnId="{7C57F0EE-198B-4B4F-9685-ADC693FBA850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984C32-81B3-463D-8C89-A7CCC11317CA}">
      <dgm:prSet phldrT="[Texto]" custT="1"/>
      <dgm:spPr>
        <a:gradFill rotWithShape="0">
          <a:gsLst>
            <a:gs pos="0">
              <a:srgbClr val="C00000"/>
            </a:gs>
            <a:gs pos="80000">
              <a:srgbClr val="C00000"/>
            </a:gs>
            <a:gs pos="100000">
              <a:srgbClr val="C00000"/>
            </a:gs>
          </a:gsLst>
        </a:gradFill>
      </dgm:spPr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Diagnóstico</a:t>
          </a:r>
        </a:p>
      </dgm:t>
    </dgm:pt>
    <dgm:pt modelId="{879DEA58-ADB2-41FA-BAFC-FE78C1DA5DE1}" type="parTrans" cxnId="{C4093FDA-59BC-40AD-A91A-975F95DA69F3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309224-2CD3-4560-A3D8-B78504F3FA5B}" type="sibTrans" cxnId="{C4093FDA-59BC-40AD-A91A-975F95DA69F3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87F2E-D6D3-41AA-B419-F2A3FAC97EBF}">
      <dgm:prSet phldrT="[Texto]" custT="1"/>
      <dgm:spPr>
        <a:gradFill rotWithShape="0">
          <a:gsLst>
            <a:gs pos="0">
              <a:srgbClr val="C00000"/>
            </a:gs>
            <a:gs pos="80000">
              <a:srgbClr val="C00000"/>
            </a:gs>
            <a:gs pos="100000">
              <a:srgbClr val="C00000"/>
            </a:gs>
          </a:gsLst>
        </a:gradFill>
      </dgm:spPr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Objetivos específicos</a:t>
          </a:r>
        </a:p>
      </dgm:t>
    </dgm:pt>
    <dgm:pt modelId="{33CFDF85-D877-402B-B637-CEA89E73C687}" type="parTrans" cxnId="{FD47B553-CCD1-4B01-9F8C-2F2318DBEEB2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E1E97D-66FA-4346-89CF-CFA80D60EB1D}" type="sibTrans" cxnId="{FD47B553-CCD1-4B01-9F8C-2F2318DBEEB2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A40D23-447E-40B6-971E-1FC8006FE845}">
      <dgm:prSet custT="1"/>
      <dgm:spPr>
        <a:gradFill rotWithShape="0">
          <a:gsLst>
            <a:gs pos="0">
              <a:srgbClr val="C00000"/>
            </a:gs>
            <a:gs pos="80000">
              <a:srgbClr val="C00000"/>
            </a:gs>
            <a:gs pos="100000">
              <a:srgbClr val="C00000"/>
            </a:gs>
          </a:gsLst>
        </a:gradFill>
      </dgm:spPr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Áreas e ações prioritárias</a:t>
          </a:r>
        </a:p>
      </dgm:t>
    </dgm:pt>
    <dgm:pt modelId="{54568A11-11CC-4FBA-81DF-B1E4DEC5A095}" type="parTrans" cxnId="{2F0A157C-3327-4220-A727-5DAC7483F850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7F360E-0E89-4B2B-8A4C-A25569B482C5}" type="sibTrans" cxnId="{2F0A157C-3327-4220-A727-5DAC7483F850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BD297-BFA4-4E10-98A9-BD800CE6B8E4}">
      <dgm:prSet custT="1"/>
      <dgm:spPr>
        <a:gradFill rotWithShape="0">
          <a:gsLst>
            <a:gs pos="0">
              <a:schemeClr val="accent6">
                <a:lumMod val="75000"/>
              </a:schemeClr>
            </a:gs>
            <a:gs pos="8000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</a:gradFill>
      </dgm:spPr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Aprovação</a:t>
          </a:r>
        </a:p>
      </dgm:t>
    </dgm:pt>
    <dgm:pt modelId="{F71FFDDC-BD85-4918-BE44-7A44D8B4236A}" type="parTrans" cxnId="{B7818EF7-AFC2-4B48-8549-0A2E6131EC9B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CAA4F0-39E7-418E-B19F-BFA736BB7EE4}" type="sibTrans" cxnId="{B7818EF7-AFC2-4B48-8549-0A2E6131EC9B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8AD91A-291D-4B91-A04E-02828FB307D5}">
      <dgm:prSet custT="1"/>
      <dgm:spPr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</a:gradFill>
      </dgm:spPr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Implementação</a:t>
          </a:r>
        </a:p>
      </dgm:t>
    </dgm:pt>
    <dgm:pt modelId="{204014FB-2A7F-4C17-9957-7DE28C37D966}" type="parTrans" cxnId="{CA84F634-2930-4AEA-9383-60536D5D376F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AC00B-82FE-4D98-A637-A5C12123D0E3}" type="sibTrans" cxnId="{CA84F634-2930-4AEA-9383-60536D5D376F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12B5A2-6BC3-454B-AF55-1253EA5CF3C3}">
      <dgm:prSet custT="1"/>
      <dgm:spPr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</a:gradFill>
      </dgm:spPr>
      <dgm:t>
        <a:bodyPr/>
        <a:lstStyle/>
        <a:p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Monitoramento e avaliação</a:t>
          </a:r>
        </a:p>
      </dgm:t>
    </dgm:pt>
    <dgm:pt modelId="{FE3A7D88-1028-40E1-9603-4640609DE638}" type="parTrans" cxnId="{E1EDF6F0-8C6F-46AC-961C-F71EF9C625F4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FBF12F-C24C-4D88-94AB-F4BB21B897F9}" type="sibTrans" cxnId="{E1EDF6F0-8C6F-46AC-961C-F71EF9C625F4}">
      <dgm:prSet/>
      <dgm:spPr/>
      <dgm:t>
        <a:bodyPr/>
        <a:lstStyle/>
        <a:p>
          <a:endParaRPr lang="pt-BR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E86F2E-E6FE-4CA5-99FE-F47B02BF6039}" type="pres">
      <dgm:prSet presAssocID="{B0C9171B-9E2B-451C-88E2-5F2D84DBDB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51AD396-8AFE-4226-BDE1-96570179D0C3}" type="pres">
      <dgm:prSet presAssocID="{437C13D8-DD4B-4BEE-A8C5-FEDF7DEBD62A}" presName="node" presStyleLbl="node1" presStyleIdx="0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3CA524-13D0-476D-829C-369C459FA0E4}" type="pres">
      <dgm:prSet presAssocID="{437C13D8-DD4B-4BEE-A8C5-FEDF7DEBD62A}" presName="spNode" presStyleCnt="0"/>
      <dgm:spPr/>
    </dgm:pt>
    <dgm:pt modelId="{8D64F04D-0DB3-4B71-B2E0-118748CFAC4F}" type="pres">
      <dgm:prSet presAssocID="{AF6B031A-6F7A-4058-BA0A-CC07E8444770}" presName="sibTrans" presStyleLbl="sibTrans1D1" presStyleIdx="0" presStyleCnt="9"/>
      <dgm:spPr/>
      <dgm:t>
        <a:bodyPr/>
        <a:lstStyle/>
        <a:p>
          <a:endParaRPr lang="pt-BR"/>
        </a:p>
      </dgm:t>
    </dgm:pt>
    <dgm:pt modelId="{130D992D-B977-46E4-AB49-B24023624097}" type="pres">
      <dgm:prSet presAssocID="{6780A013-FD0B-4B19-9291-98C6BFB6BE62}" presName="node" presStyleLbl="node1" presStyleIdx="1" presStyleCnt="9" custScaleX="130016" custRadScaleRad="97694" custRadScaleInc="3419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EA97BF-C109-4D37-96A3-59A9450D561C}" type="pres">
      <dgm:prSet presAssocID="{6780A013-FD0B-4B19-9291-98C6BFB6BE62}" presName="spNode" presStyleCnt="0"/>
      <dgm:spPr/>
    </dgm:pt>
    <dgm:pt modelId="{151AA6CE-A4AC-473B-BD3B-BC3FC0171273}" type="pres">
      <dgm:prSet presAssocID="{42CD240E-5965-4428-8AA2-4CB6A11E844C}" presName="sibTrans" presStyleLbl="sibTrans1D1" presStyleIdx="1" presStyleCnt="9"/>
      <dgm:spPr/>
      <dgm:t>
        <a:bodyPr/>
        <a:lstStyle/>
        <a:p>
          <a:endParaRPr lang="pt-BR"/>
        </a:p>
      </dgm:t>
    </dgm:pt>
    <dgm:pt modelId="{202BC011-4481-407B-A3FB-BF47714726D3}" type="pres">
      <dgm:prSet presAssocID="{A1C937A1-4CE0-4952-A06B-0276D0ACFA1F}" presName="node" presStyleLbl="node1" presStyleIdx="2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619189-9B0A-43AC-B6F1-33D4E9294BC4}" type="pres">
      <dgm:prSet presAssocID="{A1C937A1-4CE0-4952-A06B-0276D0ACFA1F}" presName="spNode" presStyleCnt="0"/>
      <dgm:spPr/>
    </dgm:pt>
    <dgm:pt modelId="{F9DEED5A-11B5-48AB-B669-6EC443CF16A9}" type="pres">
      <dgm:prSet presAssocID="{6D72CF8E-99B7-499B-88F6-6734AC2D71CA}" presName="sibTrans" presStyleLbl="sibTrans1D1" presStyleIdx="2" presStyleCnt="9"/>
      <dgm:spPr/>
      <dgm:t>
        <a:bodyPr/>
        <a:lstStyle/>
        <a:p>
          <a:endParaRPr lang="pt-BR"/>
        </a:p>
      </dgm:t>
    </dgm:pt>
    <dgm:pt modelId="{DB74E01D-319B-4FDD-AA51-AB5BE67B7576}" type="pres">
      <dgm:prSet presAssocID="{19984C32-81B3-463D-8C89-A7CCC11317CA}" presName="node" presStyleLbl="node1" presStyleIdx="3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50284E-217D-4982-A829-44CBB015F9EF}" type="pres">
      <dgm:prSet presAssocID="{19984C32-81B3-463D-8C89-A7CCC11317CA}" presName="spNode" presStyleCnt="0"/>
      <dgm:spPr/>
    </dgm:pt>
    <dgm:pt modelId="{57CB3711-85FE-4A73-91F8-9859139C2368}" type="pres">
      <dgm:prSet presAssocID="{4D309224-2CD3-4560-A3D8-B78504F3FA5B}" presName="sibTrans" presStyleLbl="sibTrans1D1" presStyleIdx="3" presStyleCnt="9"/>
      <dgm:spPr/>
      <dgm:t>
        <a:bodyPr/>
        <a:lstStyle/>
        <a:p>
          <a:endParaRPr lang="pt-BR"/>
        </a:p>
      </dgm:t>
    </dgm:pt>
    <dgm:pt modelId="{E4779C3C-4B2D-4FC4-91D5-91C4C401B929}" type="pres">
      <dgm:prSet presAssocID="{72687F2E-D6D3-41AA-B419-F2A3FAC97EBF}" presName="node" presStyleLbl="node1" presStyleIdx="4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385F0B-3D0C-4E3D-AD39-BD013575E181}" type="pres">
      <dgm:prSet presAssocID="{72687F2E-D6D3-41AA-B419-F2A3FAC97EBF}" presName="spNode" presStyleCnt="0"/>
      <dgm:spPr/>
    </dgm:pt>
    <dgm:pt modelId="{94F03AD0-C8AA-43ED-859F-3DEE1A4523F3}" type="pres">
      <dgm:prSet presAssocID="{2DE1E97D-66FA-4346-89CF-CFA80D60EB1D}" presName="sibTrans" presStyleLbl="sibTrans1D1" presStyleIdx="4" presStyleCnt="9"/>
      <dgm:spPr/>
      <dgm:t>
        <a:bodyPr/>
        <a:lstStyle/>
        <a:p>
          <a:endParaRPr lang="pt-BR"/>
        </a:p>
      </dgm:t>
    </dgm:pt>
    <dgm:pt modelId="{8366D907-753D-4D21-A2C0-16391A2B558E}" type="pres">
      <dgm:prSet presAssocID="{14A40D23-447E-40B6-971E-1FC8006FE845}" presName="node" presStyleLbl="node1" presStyleIdx="5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774FDA-50B8-49FC-A5B7-5BC092432731}" type="pres">
      <dgm:prSet presAssocID="{14A40D23-447E-40B6-971E-1FC8006FE845}" presName="spNode" presStyleCnt="0"/>
      <dgm:spPr/>
    </dgm:pt>
    <dgm:pt modelId="{DC1EF574-73ED-4C8A-BF1F-D725AAF2A779}" type="pres">
      <dgm:prSet presAssocID="{9A7F360E-0E89-4B2B-8A4C-A25569B482C5}" presName="sibTrans" presStyleLbl="sibTrans1D1" presStyleIdx="5" presStyleCnt="9"/>
      <dgm:spPr/>
      <dgm:t>
        <a:bodyPr/>
        <a:lstStyle/>
        <a:p>
          <a:endParaRPr lang="pt-BR"/>
        </a:p>
      </dgm:t>
    </dgm:pt>
    <dgm:pt modelId="{BAA4A8E1-0084-48F1-8C39-041882E24CAD}" type="pres">
      <dgm:prSet presAssocID="{572BD297-BFA4-4E10-98A9-BD800CE6B8E4}" presName="node" presStyleLbl="node1" presStyleIdx="6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2C08B9-8E8A-409B-A43F-D6D31121F4B3}" type="pres">
      <dgm:prSet presAssocID="{572BD297-BFA4-4E10-98A9-BD800CE6B8E4}" presName="spNode" presStyleCnt="0"/>
      <dgm:spPr/>
    </dgm:pt>
    <dgm:pt modelId="{5D0BD092-19DB-441B-BC08-79441FC3A552}" type="pres">
      <dgm:prSet presAssocID="{50CAA4F0-39E7-418E-B19F-BFA736BB7EE4}" presName="sibTrans" presStyleLbl="sibTrans1D1" presStyleIdx="6" presStyleCnt="9"/>
      <dgm:spPr/>
      <dgm:t>
        <a:bodyPr/>
        <a:lstStyle/>
        <a:p>
          <a:endParaRPr lang="pt-BR"/>
        </a:p>
      </dgm:t>
    </dgm:pt>
    <dgm:pt modelId="{9A05BB22-7BE3-4D91-AD98-DC540DF338F4}" type="pres">
      <dgm:prSet presAssocID="{858AD91A-291D-4B91-A04E-02828FB307D5}" presName="node" presStyleLbl="node1" presStyleIdx="7" presStyleCnt="9" custScaleX="1300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B73B9-9683-49C2-86BD-753EA71D7C41}" type="pres">
      <dgm:prSet presAssocID="{858AD91A-291D-4B91-A04E-02828FB307D5}" presName="spNode" presStyleCnt="0"/>
      <dgm:spPr/>
    </dgm:pt>
    <dgm:pt modelId="{EA1AB5F6-9057-442E-916E-742BC25EED43}" type="pres">
      <dgm:prSet presAssocID="{0C7AC00B-82FE-4D98-A637-A5C12123D0E3}" presName="sibTrans" presStyleLbl="sibTrans1D1" presStyleIdx="7" presStyleCnt="9"/>
      <dgm:spPr/>
      <dgm:t>
        <a:bodyPr/>
        <a:lstStyle/>
        <a:p>
          <a:endParaRPr lang="pt-BR"/>
        </a:p>
      </dgm:t>
    </dgm:pt>
    <dgm:pt modelId="{E3BD39BA-1A10-4E82-B7AC-BBF3B3DC2F84}" type="pres">
      <dgm:prSet presAssocID="{9512B5A2-6BC3-454B-AF55-1253EA5CF3C3}" presName="node" presStyleLbl="node1" presStyleIdx="8" presStyleCnt="9" custScaleX="130016" custRadScaleRad="97695" custRadScaleInc="-3419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E64107-1A89-42C1-A1ED-760A07DE80A1}" type="pres">
      <dgm:prSet presAssocID="{9512B5A2-6BC3-454B-AF55-1253EA5CF3C3}" presName="spNode" presStyleCnt="0"/>
      <dgm:spPr/>
    </dgm:pt>
    <dgm:pt modelId="{8FA20E2E-B3D1-4912-8A13-86FAB3101CCC}" type="pres">
      <dgm:prSet presAssocID="{A1FBF12F-C24C-4D88-94AB-F4BB21B897F9}" presName="sibTrans" presStyleLbl="sibTrans1D1" presStyleIdx="8" presStyleCnt="9"/>
      <dgm:spPr/>
      <dgm:t>
        <a:bodyPr/>
        <a:lstStyle/>
        <a:p>
          <a:endParaRPr lang="pt-BR"/>
        </a:p>
      </dgm:t>
    </dgm:pt>
  </dgm:ptLst>
  <dgm:cxnLst>
    <dgm:cxn modelId="{CA84F634-2930-4AEA-9383-60536D5D376F}" srcId="{B0C9171B-9E2B-451C-88E2-5F2D84DBDB13}" destId="{858AD91A-291D-4B91-A04E-02828FB307D5}" srcOrd="7" destOrd="0" parTransId="{204014FB-2A7F-4C17-9957-7DE28C37D966}" sibTransId="{0C7AC00B-82FE-4D98-A637-A5C12123D0E3}"/>
    <dgm:cxn modelId="{64988E3F-1326-435E-A357-4BFDC499D23D}" type="presOf" srcId="{572BD297-BFA4-4E10-98A9-BD800CE6B8E4}" destId="{BAA4A8E1-0084-48F1-8C39-041882E24CAD}" srcOrd="0" destOrd="0" presId="urn:microsoft.com/office/officeart/2005/8/layout/cycle5"/>
    <dgm:cxn modelId="{0EC67779-300A-4022-8632-70ED762768DD}" type="presOf" srcId="{0C7AC00B-82FE-4D98-A637-A5C12123D0E3}" destId="{EA1AB5F6-9057-442E-916E-742BC25EED43}" srcOrd="0" destOrd="0" presId="urn:microsoft.com/office/officeart/2005/8/layout/cycle5"/>
    <dgm:cxn modelId="{36FCB0AB-E16D-4C0B-A417-EDA6BCD7B903}" type="presOf" srcId="{B0C9171B-9E2B-451C-88E2-5F2D84DBDB13}" destId="{C0E86F2E-E6FE-4CA5-99FE-F47B02BF6039}" srcOrd="0" destOrd="0" presId="urn:microsoft.com/office/officeart/2005/8/layout/cycle5"/>
    <dgm:cxn modelId="{029850C0-3876-4014-8E2D-4AC9CE25F5D9}" type="presOf" srcId="{437C13D8-DD4B-4BEE-A8C5-FEDF7DEBD62A}" destId="{851AD396-8AFE-4226-BDE1-96570179D0C3}" srcOrd="0" destOrd="0" presId="urn:microsoft.com/office/officeart/2005/8/layout/cycle5"/>
    <dgm:cxn modelId="{653292DC-B369-4205-BEB6-5F0D06D40372}" type="presOf" srcId="{4D309224-2CD3-4560-A3D8-B78504F3FA5B}" destId="{57CB3711-85FE-4A73-91F8-9859139C2368}" srcOrd="0" destOrd="0" presId="urn:microsoft.com/office/officeart/2005/8/layout/cycle5"/>
    <dgm:cxn modelId="{FD47B553-CCD1-4B01-9F8C-2F2318DBEEB2}" srcId="{B0C9171B-9E2B-451C-88E2-5F2D84DBDB13}" destId="{72687F2E-D6D3-41AA-B419-F2A3FAC97EBF}" srcOrd="4" destOrd="0" parTransId="{33CFDF85-D877-402B-B637-CEA89E73C687}" sibTransId="{2DE1E97D-66FA-4346-89CF-CFA80D60EB1D}"/>
    <dgm:cxn modelId="{580F2CC8-1F08-40F0-8D75-23166659691F}" srcId="{B0C9171B-9E2B-451C-88E2-5F2D84DBDB13}" destId="{6780A013-FD0B-4B19-9291-98C6BFB6BE62}" srcOrd="1" destOrd="0" parTransId="{8D9C88A8-0350-43A7-8FA6-66636FF0AA6F}" sibTransId="{42CD240E-5965-4428-8AA2-4CB6A11E844C}"/>
    <dgm:cxn modelId="{04BAD613-98ED-4D13-B47C-633A00CA4980}" type="presOf" srcId="{AF6B031A-6F7A-4058-BA0A-CC07E8444770}" destId="{8D64F04D-0DB3-4B71-B2E0-118748CFAC4F}" srcOrd="0" destOrd="0" presId="urn:microsoft.com/office/officeart/2005/8/layout/cycle5"/>
    <dgm:cxn modelId="{300979A4-841E-4078-8009-91D54EDC6A78}" type="presOf" srcId="{2DE1E97D-66FA-4346-89CF-CFA80D60EB1D}" destId="{94F03AD0-C8AA-43ED-859F-3DEE1A4523F3}" srcOrd="0" destOrd="0" presId="urn:microsoft.com/office/officeart/2005/8/layout/cycle5"/>
    <dgm:cxn modelId="{C4093FDA-59BC-40AD-A91A-975F95DA69F3}" srcId="{B0C9171B-9E2B-451C-88E2-5F2D84DBDB13}" destId="{19984C32-81B3-463D-8C89-A7CCC11317CA}" srcOrd="3" destOrd="0" parTransId="{879DEA58-ADB2-41FA-BAFC-FE78C1DA5DE1}" sibTransId="{4D309224-2CD3-4560-A3D8-B78504F3FA5B}"/>
    <dgm:cxn modelId="{1F8C7A57-5F71-447F-8E41-AB144FE7C458}" type="presOf" srcId="{858AD91A-291D-4B91-A04E-02828FB307D5}" destId="{9A05BB22-7BE3-4D91-AD98-DC540DF338F4}" srcOrd="0" destOrd="0" presId="urn:microsoft.com/office/officeart/2005/8/layout/cycle5"/>
    <dgm:cxn modelId="{B7818EF7-AFC2-4B48-8549-0A2E6131EC9B}" srcId="{B0C9171B-9E2B-451C-88E2-5F2D84DBDB13}" destId="{572BD297-BFA4-4E10-98A9-BD800CE6B8E4}" srcOrd="6" destOrd="0" parTransId="{F71FFDDC-BD85-4918-BE44-7A44D8B4236A}" sibTransId="{50CAA4F0-39E7-418E-B19F-BFA736BB7EE4}"/>
    <dgm:cxn modelId="{D0E4EDB1-CC19-4A01-AE0F-6518ABD70901}" type="presOf" srcId="{A1C937A1-4CE0-4952-A06B-0276D0ACFA1F}" destId="{202BC011-4481-407B-A3FB-BF47714726D3}" srcOrd="0" destOrd="0" presId="urn:microsoft.com/office/officeart/2005/8/layout/cycle5"/>
    <dgm:cxn modelId="{66FD527B-7C52-4B06-BFBB-D4AFB34950EE}" type="presOf" srcId="{6780A013-FD0B-4B19-9291-98C6BFB6BE62}" destId="{130D992D-B977-46E4-AB49-B24023624097}" srcOrd="0" destOrd="0" presId="urn:microsoft.com/office/officeart/2005/8/layout/cycle5"/>
    <dgm:cxn modelId="{BD8910C5-3638-4E5F-B547-474E14663122}" type="presOf" srcId="{19984C32-81B3-463D-8C89-A7CCC11317CA}" destId="{DB74E01D-319B-4FDD-AA51-AB5BE67B7576}" srcOrd="0" destOrd="0" presId="urn:microsoft.com/office/officeart/2005/8/layout/cycle5"/>
    <dgm:cxn modelId="{E1EDF6F0-8C6F-46AC-961C-F71EF9C625F4}" srcId="{B0C9171B-9E2B-451C-88E2-5F2D84DBDB13}" destId="{9512B5A2-6BC3-454B-AF55-1253EA5CF3C3}" srcOrd="8" destOrd="0" parTransId="{FE3A7D88-1028-40E1-9603-4640609DE638}" sibTransId="{A1FBF12F-C24C-4D88-94AB-F4BB21B897F9}"/>
    <dgm:cxn modelId="{7060337F-3C8A-4643-A933-CF6AF4C5E1D5}" srcId="{B0C9171B-9E2B-451C-88E2-5F2D84DBDB13}" destId="{437C13D8-DD4B-4BEE-A8C5-FEDF7DEBD62A}" srcOrd="0" destOrd="0" parTransId="{AD587A9C-CDFF-48D4-BEFE-C886B37680B5}" sibTransId="{AF6B031A-6F7A-4058-BA0A-CC07E8444770}"/>
    <dgm:cxn modelId="{B0E41768-D2B2-4304-9DBA-AB236FE477B1}" type="presOf" srcId="{42CD240E-5965-4428-8AA2-4CB6A11E844C}" destId="{151AA6CE-A4AC-473B-BD3B-BC3FC0171273}" srcOrd="0" destOrd="0" presId="urn:microsoft.com/office/officeart/2005/8/layout/cycle5"/>
    <dgm:cxn modelId="{D8C4B07E-0B19-4392-A6DD-74A1B6FE9A3B}" type="presOf" srcId="{14A40D23-447E-40B6-971E-1FC8006FE845}" destId="{8366D907-753D-4D21-A2C0-16391A2B558E}" srcOrd="0" destOrd="0" presId="urn:microsoft.com/office/officeart/2005/8/layout/cycle5"/>
    <dgm:cxn modelId="{7C57F0EE-198B-4B4F-9685-ADC693FBA850}" srcId="{B0C9171B-9E2B-451C-88E2-5F2D84DBDB13}" destId="{A1C937A1-4CE0-4952-A06B-0276D0ACFA1F}" srcOrd="2" destOrd="0" parTransId="{3C1B8353-729A-4909-B4A7-63B36F3A04DC}" sibTransId="{6D72CF8E-99B7-499B-88F6-6734AC2D71CA}"/>
    <dgm:cxn modelId="{7825C877-F7E7-4D22-BB4D-AFB30A3B769B}" type="presOf" srcId="{A1FBF12F-C24C-4D88-94AB-F4BB21B897F9}" destId="{8FA20E2E-B3D1-4912-8A13-86FAB3101CCC}" srcOrd="0" destOrd="0" presId="urn:microsoft.com/office/officeart/2005/8/layout/cycle5"/>
    <dgm:cxn modelId="{A4940AA5-D1DD-4ECC-B319-89B96CFC9FE4}" type="presOf" srcId="{9512B5A2-6BC3-454B-AF55-1253EA5CF3C3}" destId="{E3BD39BA-1A10-4E82-B7AC-BBF3B3DC2F84}" srcOrd="0" destOrd="0" presId="urn:microsoft.com/office/officeart/2005/8/layout/cycle5"/>
    <dgm:cxn modelId="{E42F0E0F-AB98-4127-8E99-0BF63012F4EE}" type="presOf" srcId="{50CAA4F0-39E7-418E-B19F-BFA736BB7EE4}" destId="{5D0BD092-19DB-441B-BC08-79441FC3A552}" srcOrd="0" destOrd="0" presId="urn:microsoft.com/office/officeart/2005/8/layout/cycle5"/>
    <dgm:cxn modelId="{2F0A157C-3327-4220-A727-5DAC7483F850}" srcId="{B0C9171B-9E2B-451C-88E2-5F2D84DBDB13}" destId="{14A40D23-447E-40B6-971E-1FC8006FE845}" srcOrd="5" destOrd="0" parTransId="{54568A11-11CC-4FBA-81DF-B1E4DEC5A095}" sibTransId="{9A7F360E-0E89-4B2B-8A4C-A25569B482C5}"/>
    <dgm:cxn modelId="{3C97F29A-ABEF-4332-A964-78471A6765EB}" type="presOf" srcId="{6D72CF8E-99B7-499B-88F6-6734AC2D71CA}" destId="{F9DEED5A-11B5-48AB-B669-6EC443CF16A9}" srcOrd="0" destOrd="0" presId="urn:microsoft.com/office/officeart/2005/8/layout/cycle5"/>
    <dgm:cxn modelId="{AC3FA535-C3B1-4294-9BEC-9D8E28AEBA97}" type="presOf" srcId="{72687F2E-D6D3-41AA-B419-F2A3FAC97EBF}" destId="{E4779C3C-4B2D-4FC4-91D5-91C4C401B929}" srcOrd="0" destOrd="0" presId="urn:microsoft.com/office/officeart/2005/8/layout/cycle5"/>
    <dgm:cxn modelId="{EB2B4E5F-DAC6-44FA-859C-0AD891178023}" type="presOf" srcId="{9A7F360E-0E89-4B2B-8A4C-A25569B482C5}" destId="{DC1EF574-73ED-4C8A-BF1F-D725AAF2A779}" srcOrd="0" destOrd="0" presId="urn:microsoft.com/office/officeart/2005/8/layout/cycle5"/>
    <dgm:cxn modelId="{26B56D37-499F-4C83-BFC6-3DCB1266D043}" type="presParOf" srcId="{C0E86F2E-E6FE-4CA5-99FE-F47B02BF6039}" destId="{851AD396-8AFE-4226-BDE1-96570179D0C3}" srcOrd="0" destOrd="0" presId="urn:microsoft.com/office/officeart/2005/8/layout/cycle5"/>
    <dgm:cxn modelId="{DFCC85FD-0BFC-4571-9220-2A0FAD1097CF}" type="presParOf" srcId="{C0E86F2E-E6FE-4CA5-99FE-F47B02BF6039}" destId="{983CA524-13D0-476D-829C-369C459FA0E4}" srcOrd="1" destOrd="0" presId="urn:microsoft.com/office/officeart/2005/8/layout/cycle5"/>
    <dgm:cxn modelId="{8F64C198-089A-4FEC-A37F-0B0F3C375ADB}" type="presParOf" srcId="{C0E86F2E-E6FE-4CA5-99FE-F47B02BF6039}" destId="{8D64F04D-0DB3-4B71-B2E0-118748CFAC4F}" srcOrd="2" destOrd="0" presId="urn:microsoft.com/office/officeart/2005/8/layout/cycle5"/>
    <dgm:cxn modelId="{DECAB88F-71A6-441B-BC8D-8730D8F4BE41}" type="presParOf" srcId="{C0E86F2E-E6FE-4CA5-99FE-F47B02BF6039}" destId="{130D992D-B977-46E4-AB49-B24023624097}" srcOrd="3" destOrd="0" presId="urn:microsoft.com/office/officeart/2005/8/layout/cycle5"/>
    <dgm:cxn modelId="{7772707C-C861-49C7-934F-2F756C27E493}" type="presParOf" srcId="{C0E86F2E-E6FE-4CA5-99FE-F47B02BF6039}" destId="{62EA97BF-C109-4D37-96A3-59A9450D561C}" srcOrd="4" destOrd="0" presId="urn:microsoft.com/office/officeart/2005/8/layout/cycle5"/>
    <dgm:cxn modelId="{16AC1559-6185-4B36-A792-0DA21FCA2899}" type="presParOf" srcId="{C0E86F2E-E6FE-4CA5-99FE-F47B02BF6039}" destId="{151AA6CE-A4AC-473B-BD3B-BC3FC0171273}" srcOrd="5" destOrd="0" presId="urn:microsoft.com/office/officeart/2005/8/layout/cycle5"/>
    <dgm:cxn modelId="{AF4EB53F-AC70-45B1-B16E-C7A44A778D87}" type="presParOf" srcId="{C0E86F2E-E6FE-4CA5-99FE-F47B02BF6039}" destId="{202BC011-4481-407B-A3FB-BF47714726D3}" srcOrd="6" destOrd="0" presId="urn:microsoft.com/office/officeart/2005/8/layout/cycle5"/>
    <dgm:cxn modelId="{7B434137-B0FA-4D75-A665-234B0EB7B553}" type="presParOf" srcId="{C0E86F2E-E6FE-4CA5-99FE-F47B02BF6039}" destId="{1A619189-9B0A-43AC-B6F1-33D4E9294BC4}" srcOrd="7" destOrd="0" presId="urn:microsoft.com/office/officeart/2005/8/layout/cycle5"/>
    <dgm:cxn modelId="{A4F80A71-AAA6-464E-87A1-ADDB969FD938}" type="presParOf" srcId="{C0E86F2E-E6FE-4CA5-99FE-F47B02BF6039}" destId="{F9DEED5A-11B5-48AB-B669-6EC443CF16A9}" srcOrd="8" destOrd="0" presId="urn:microsoft.com/office/officeart/2005/8/layout/cycle5"/>
    <dgm:cxn modelId="{5A643D9C-90F1-40E1-A576-033A9027306E}" type="presParOf" srcId="{C0E86F2E-E6FE-4CA5-99FE-F47B02BF6039}" destId="{DB74E01D-319B-4FDD-AA51-AB5BE67B7576}" srcOrd="9" destOrd="0" presId="urn:microsoft.com/office/officeart/2005/8/layout/cycle5"/>
    <dgm:cxn modelId="{FFCB766A-C518-4BB8-9063-FA9E24064815}" type="presParOf" srcId="{C0E86F2E-E6FE-4CA5-99FE-F47B02BF6039}" destId="{6F50284E-217D-4982-A829-44CBB015F9EF}" srcOrd="10" destOrd="0" presId="urn:microsoft.com/office/officeart/2005/8/layout/cycle5"/>
    <dgm:cxn modelId="{478398F1-076A-4FEB-BE73-3EF47642A81A}" type="presParOf" srcId="{C0E86F2E-E6FE-4CA5-99FE-F47B02BF6039}" destId="{57CB3711-85FE-4A73-91F8-9859139C2368}" srcOrd="11" destOrd="0" presId="urn:microsoft.com/office/officeart/2005/8/layout/cycle5"/>
    <dgm:cxn modelId="{A538F309-A034-439E-B3D1-6FD53EDF89FA}" type="presParOf" srcId="{C0E86F2E-E6FE-4CA5-99FE-F47B02BF6039}" destId="{E4779C3C-4B2D-4FC4-91D5-91C4C401B929}" srcOrd="12" destOrd="0" presId="urn:microsoft.com/office/officeart/2005/8/layout/cycle5"/>
    <dgm:cxn modelId="{1C468158-77AC-4336-926D-61FE2748F856}" type="presParOf" srcId="{C0E86F2E-E6FE-4CA5-99FE-F47B02BF6039}" destId="{C1385F0B-3D0C-4E3D-AD39-BD013575E181}" srcOrd="13" destOrd="0" presId="urn:microsoft.com/office/officeart/2005/8/layout/cycle5"/>
    <dgm:cxn modelId="{BC1BA754-2F04-4BEC-A223-01A798D36F61}" type="presParOf" srcId="{C0E86F2E-E6FE-4CA5-99FE-F47B02BF6039}" destId="{94F03AD0-C8AA-43ED-859F-3DEE1A4523F3}" srcOrd="14" destOrd="0" presId="urn:microsoft.com/office/officeart/2005/8/layout/cycle5"/>
    <dgm:cxn modelId="{F0E3FA9E-B8B4-4D06-8D2D-0101B1F92EF4}" type="presParOf" srcId="{C0E86F2E-E6FE-4CA5-99FE-F47B02BF6039}" destId="{8366D907-753D-4D21-A2C0-16391A2B558E}" srcOrd="15" destOrd="0" presId="urn:microsoft.com/office/officeart/2005/8/layout/cycle5"/>
    <dgm:cxn modelId="{EA22AF56-7CBF-4306-AFB7-FCC030A5374C}" type="presParOf" srcId="{C0E86F2E-E6FE-4CA5-99FE-F47B02BF6039}" destId="{F9774FDA-50B8-49FC-A5B7-5BC092432731}" srcOrd="16" destOrd="0" presId="urn:microsoft.com/office/officeart/2005/8/layout/cycle5"/>
    <dgm:cxn modelId="{4EA15C59-4693-4ADB-AC83-554F1233ADE5}" type="presParOf" srcId="{C0E86F2E-E6FE-4CA5-99FE-F47B02BF6039}" destId="{DC1EF574-73ED-4C8A-BF1F-D725AAF2A779}" srcOrd="17" destOrd="0" presId="urn:microsoft.com/office/officeart/2005/8/layout/cycle5"/>
    <dgm:cxn modelId="{9B37057C-B403-4674-B6F1-706559EB1A12}" type="presParOf" srcId="{C0E86F2E-E6FE-4CA5-99FE-F47B02BF6039}" destId="{BAA4A8E1-0084-48F1-8C39-041882E24CAD}" srcOrd="18" destOrd="0" presId="urn:microsoft.com/office/officeart/2005/8/layout/cycle5"/>
    <dgm:cxn modelId="{777BC280-89B7-40DE-94DB-228B99B58B5F}" type="presParOf" srcId="{C0E86F2E-E6FE-4CA5-99FE-F47B02BF6039}" destId="{AD2C08B9-8E8A-409B-A43F-D6D31121F4B3}" srcOrd="19" destOrd="0" presId="urn:microsoft.com/office/officeart/2005/8/layout/cycle5"/>
    <dgm:cxn modelId="{6797B9FD-A3B8-4B4E-96DC-580F9078EA06}" type="presParOf" srcId="{C0E86F2E-E6FE-4CA5-99FE-F47B02BF6039}" destId="{5D0BD092-19DB-441B-BC08-79441FC3A552}" srcOrd="20" destOrd="0" presId="urn:microsoft.com/office/officeart/2005/8/layout/cycle5"/>
    <dgm:cxn modelId="{56F625C9-4914-4055-8D01-E9124304FA94}" type="presParOf" srcId="{C0E86F2E-E6FE-4CA5-99FE-F47B02BF6039}" destId="{9A05BB22-7BE3-4D91-AD98-DC540DF338F4}" srcOrd="21" destOrd="0" presId="urn:microsoft.com/office/officeart/2005/8/layout/cycle5"/>
    <dgm:cxn modelId="{820A4F56-E2BD-49C4-AEC1-BAF985916446}" type="presParOf" srcId="{C0E86F2E-E6FE-4CA5-99FE-F47B02BF6039}" destId="{472B73B9-9683-49C2-86BD-753EA71D7C41}" srcOrd="22" destOrd="0" presId="urn:microsoft.com/office/officeart/2005/8/layout/cycle5"/>
    <dgm:cxn modelId="{E9318126-A57B-4845-B193-17A9A43188C5}" type="presParOf" srcId="{C0E86F2E-E6FE-4CA5-99FE-F47B02BF6039}" destId="{EA1AB5F6-9057-442E-916E-742BC25EED43}" srcOrd="23" destOrd="0" presId="urn:microsoft.com/office/officeart/2005/8/layout/cycle5"/>
    <dgm:cxn modelId="{B484746C-B515-4EBE-B446-1FFC941D049B}" type="presParOf" srcId="{C0E86F2E-E6FE-4CA5-99FE-F47B02BF6039}" destId="{E3BD39BA-1A10-4E82-B7AC-BBF3B3DC2F84}" srcOrd="24" destOrd="0" presId="urn:microsoft.com/office/officeart/2005/8/layout/cycle5"/>
    <dgm:cxn modelId="{5BC93415-ED16-4FDA-ABB0-2D940E4E237B}" type="presParOf" srcId="{C0E86F2E-E6FE-4CA5-99FE-F47B02BF6039}" destId="{A4E64107-1A89-42C1-A1ED-760A07DE80A1}" srcOrd="25" destOrd="0" presId="urn:microsoft.com/office/officeart/2005/8/layout/cycle5"/>
    <dgm:cxn modelId="{2CCE3C64-E2F2-497B-AB3A-863C7C1EFFD1}" type="presParOf" srcId="{C0E86F2E-E6FE-4CA5-99FE-F47B02BF6039}" destId="{8FA20E2E-B3D1-4912-8A13-86FAB3101CCC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945D61-BD26-494A-81A0-DD59CE01CCB6}" type="doc">
      <dgm:prSet loTypeId="urn:microsoft.com/office/officeart/2011/layout/CircleProcess" loCatId="officeonlin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6693892-FC65-4771-924D-0E1FD0C7E3AB}">
      <dgm:prSet phldrT="[Texto]" custT="1"/>
      <dgm:spPr/>
      <dgm:t>
        <a:bodyPr/>
        <a:lstStyle/>
        <a:p>
          <a:r>
            <a:rPr lang="pt-BR" sz="1400" b="1" dirty="0"/>
            <a:t>Órgão Superior</a:t>
          </a:r>
        </a:p>
        <a:p>
          <a:r>
            <a:rPr lang="pt-BR" sz="1400" dirty="0"/>
            <a:t>Conselho de Governo</a:t>
          </a:r>
        </a:p>
        <a:p>
          <a:r>
            <a:rPr lang="pt-BR" sz="1400" b="1" dirty="0"/>
            <a:t>Órgão Central </a:t>
          </a:r>
          <a:r>
            <a:rPr lang="pt-BR" sz="1400" dirty="0"/>
            <a:t>MMA</a:t>
          </a:r>
        </a:p>
        <a:p>
          <a:r>
            <a:rPr lang="pt-BR" sz="1400" b="1" dirty="0"/>
            <a:t>Órgão Consultivo e Deliberativo </a:t>
          </a:r>
        </a:p>
        <a:p>
          <a:r>
            <a:rPr lang="pt-BR" sz="1400" b="1" i="1" dirty="0">
              <a:solidFill>
                <a:schemeClr val="tx1"/>
              </a:solidFill>
              <a:highlight>
                <a:srgbClr val="FFFF00"/>
              </a:highlight>
            </a:rPr>
            <a:t>CONAMA</a:t>
          </a:r>
        </a:p>
        <a:p>
          <a:r>
            <a:rPr lang="pt-BR" sz="1400" b="1" dirty="0"/>
            <a:t>Órgão Executor </a:t>
          </a:r>
        </a:p>
        <a:p>
          <a:r>
            <a:rPr lang="pt-BR" sz="1400" dirty="0"/>
            <a:t>IBAMA</a:t>
          </a:r>
        </a:p>
      </dgm:t>
    </dgm:pt>
    <dgm:pt modelId="{4F9B7AE9-53F3-4147-BE23-34107F5BC69E}" type="parTrans" cxnId="{0BE775AD-504C-47A7-B7CC-B0B11AC27805}">
      <dgm:prSet/>
      <dgm:spPr/>
      <dgm:t>
        <a:bodyPr/>
        <a:lstStyle/>
        <a:p>
          <a:endParaRPr lang="pt-BR" sz="1400"/>
        </a:p>
      </dgm:t>
    </dgm:pt>
    <dgm:pt modelId="{C7A2E332-B129-4AD0-8ABD-ED1A49FC38E5}" type="sibTrans" cxnId="{0BE775AD-504C-47A7-B7CC-B0B11AC27805}">
      <dgm:prSet/>
      <dgm:spPr/>
      <dgm:t>
        <a:bodyPr/>
        <a:lstStyle/>
        <a:p>
          <a:endParaRPr lang="pt-BR" sz="1400"/>
        </a:p>
      </dgm:t>
    </dgm:pt>
    <dgm:pt modelId="{C07AAB31-0594-43E7-94EC-822F79B39962}">
      <dgm:prSet phldrT="[Texto]" custT="1"/>
      <dgm:spPr/>
      <dgm:t>
        <a:bodyPr/>
        <a:lstStyle/>
        <a:p>
          <a:endParaRPr lang="pt-BR" sz="1400" b="1" dirty="0"/>
        </a:p>
        <a:p>
          <a:r>
            <a:rPr lang="pt-BR" sz="1400" b="1" dirty="0"/>
            <a:t>Órgãos Seccionais</a:t>
          </a:r>
        </a:p>
        <a:p>
          <a:r>
            <a:rPr lang="pt-BR" sz="1400" dirty="0"/>
            <a:t>Órgãos ou entidades estaduais responsáveis pelo Meio Ambiente</a:t>
          </a:r>
        </a:p>
        <a:p>
          <a:r>
            <a:rPr lang="pt-BR" sz="1400" b="1" i="1" dirty="0"/>
            <a:t>Em São Paulo:</a:t>
          </a:r>
        </a:p>
        <a:p>
          <a:r>
            <a:rPr lang="pt-BR" sz="1400" b="1" i="1" dirty="0"/>
            <a:t>SMA</a:t>
          </a:r>
        </a:p>
        <a:p>
          <a:r>
            <a:rPr lang="pt-BR" sz="1400" b="1" i="1" dirty="0">
              <a:solidFill>
                <a:schemeClr val="tx1"/>
              </a:solidFill>
              <a:highlight>
                <a:srgbClr val="FFFF00"/>
              </a:highlight>
            </a:rPr>
            <a:t>CONSEMA</a:t>
          </a:r>
        </a:p>
        <a:p>
          <a:r>
            <a:rPr lang="pt-BR" sz="1400" i="1" dirty="0"/>
            <a:t>CETESB</a:t>
          </a:r>
          <a:endParaRPr lang="pt-BR" sz="1400" dirty="0"/>
        </a:p>
      </dgm:t>
    </dgm:pt>
    <dgm:pt modelId="{30193428-F116-4DBE-BCAE-CBE12A5F9FEA}" type="parTrans" cxnId="{D5A9282E-11BA-40D8-9C58-0C1F78B045C2}">
      <dgm:prSet/>
      <dgm:spPr/>
      <dgm:t>
        <a:bodyPr/>
        <a:lstStyle/>
        <a:p>
          <a:endParaRPr lang="pt-BR" sz="1400"/>
        </a:p>
      </dgm:t>
    </dgm:pt>
    <dgm:pt modelId="{0513F8E3-B7E1-4180-9AA9-D2DEB36F6471}" type="sibTrans" cxnId="{D5A9282E-11BA-40D8-9C58-0C1F78B045C2}">
      <dgm:prSet/>
      <dgm:spPr/>
      <dgm:t>
        <a:bodyPr/>
        <a:lstStyle/>
        <a:p>
          <a:endParaRPr lang="pt-BR" sz="1400"/>
        </a:p>
      </dgm:t>
    </dgm:pt>
    <dgm:pt modelId="{0989A2EC-021F-4EAF-A061-B5184D50714E}">
      <dgm:prSet phldrT="[Texto]" custT="1"/>
      <dgm:spPr/>
      <dgm:t>
        <a:bodyPr/>
        <a:lstStyle/>
        <a:p>
          <a:r>
            <a:rPr lang="pt-BR" sz="1400" dirty="0"/>
            <a:t>Órgãos ou entidades municipais responsáveis pelo Meio Ambiente</a:t>
          </a:r>
        </a:p>
        <a:p>
          <a:r>
            <a:rPr lang="pt-BR" sz="1400" b="1" dirty="0" err="1"/>
            <a:t>Sec</a:t>
          </a:r>
          <a:r>
            <a:rPr lang="pt-BR" sz="1400" b="1" dirty="0"/>
            <a:t> Municipal de Meio Ambiente ?</a:t>
          </a:r>
        </a:p>
        <a:p>
          <a:r>
            <a:rPr lang="pt-BR" sz="1400" b="1" dirty="0">
              <a:solidFill>
                <a:schemeClr val="tx1"/>
              </a:solidFill>
              <a:highlight>
                <a:srgbClr val="FFFF00"/>
              </a:highlight>
            </a:rPr>
            <a:t>Conselho Municipal de Meio Ambiente</a:t>
          </a:r>
          <a:endParaRPr lang="pt-BR" sz="1400" dirty="0"/>
        </a:p>
      </dgm:t>
    </dgm:pt>
    <dgm:pt modelId="{F54043EE-FFA8-4518-82BF-2E259065278E}" type="parTrans" cxnId="{B6FF37B4-E14B-4325-B494-3B702B6F511D}">
      <dgm:prSet/>
      <dgm:spPr/>
      <dgm:t>
        <a:bodyPr/>
        <a:lstStyle/>
        <a:p>
          <a:endParaRPr lang="pt-BR" sz="1400"/>
        </a:p>
      </dgm:t>
    </dgm:pt>
    <dgm:pt modelId="{3992D1DE-8E2F-49D8-B4B4-BA1389C4C626}" type="sibTrans" cxnId="{B6FF37B4-E14B-4325-B494-3B702B6F511D}">
      <dgm:prSet/>
      <dgm:spPr/>
      <dgm:t>
        <a:bodyPr/>
        <a:lstStyle/>
        <a:p>
          <a:endParaRPr lang="pt-BR" sz="1400"/>
        </a:p>
      </dgm:t>
    </dgm:pt>
    <dgm:pt modelId="{152FAF92-C7C3-42B5-9613-8C4E8D689D8A}" type="pres">
      <dgm:prSet presAssocID="{B5945D61-BD26-494A-81A0-DD59CE01CCB6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FEEA3721-EB2B-4C80-A432-1969B5F3423F}" type="pres">
      <dgm:prSet presAssocID="{0989A2EC-021F-4EAF-A061-B5184D50714E}" presName="Accent3" presStyleCnt="0"/>
      <dgm:spPr/>
    </dgm:pt>
    <dgm:pt modelId="{B7B8A8B7-8524-416B-97C1-1BA724D608BE}" type="pres">
      <dgm:prSet presAssocID="{0989A2EC-021F-4EAF-A061-B5184D50714E}" presName="Accent" presStyleLbl="node1" presStyleIdx="0" presStyleCnt="3"/>
      <dgm:spPr/>
    </dgm:pt>
    <dgm:pt modelId="{BC6674DF-5674-40B8-ACE4-705EB6D64CB0}" type="pres">
      <dgm:prSet presAssocID="{0989A2EC-021F-4EAF-A061-B5184D50714E}" presName="ParentBackground3" presStyleCnt="0"/>
      <dgm:spPr/>
    </dgm:pt>
    <dgm:pt modelId="{909E711C-D85E-4984-A815-137BF829ED41}" type="pres">
      <dgm:prSet presAssocID="{0989A2EC-021F-4EAF-A061-B5184D50714E}" presName="ParentBackground" presStyleLbl="fgAcc1" presStyleIdx="0" presStyleCnt="3"/>
      <dgm:spPr/>
      <dgm:t>
        <a:bodyPr/>
        <a:lstStyle/>
        <a:p>
          <a:endParaRPr lang="pt-BR"/>
        </a:p>
      </dgm:t>
    </dgm:pt>
    <dgm:pt modelId="{BB78476C-8C73-4238-9F8C-95EE9334FD35}" type="pres">
      <dgm:prSet presAssocID="{0989A2EC-021F-4EAF-A061-B5184D50714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B94495-A350-426B-8120-492C9C15AED8}" type="pres">
      <dgm:prSet presAssocID="{C07AAB31-0594-43E7-94EC-822F79B39962}" presName="Accent2" presStyleCnt="0"/>
      <dgm:spPr/>
    </dgm:pt>
    <dgm:pt modelId="{44F1B48A-3BE5-4D91-9C7C-F86B9C72A60E}" type="pres">
      <dgm:prSet presAssocID="{C07AAB31-0594-43E7-94EC-822F79B39962}" presName="Accent" presStyleLbl="node1" presStyleIdx="1" presStyleCnt="3"/>
      <dgm:spPr/>
    </dgm:pt>
    <dgm:pt modelId="{D1118F14-29F3-4E6D-8B9C-F44784858D8F}" type="pres">
      <dgm:prSet presAssocID="{C07AAB31-0594-43E7-94EC-822F79B39962}" presName="ParentBackground2" presStyleCnt="0"/>
      <dgm:spPr/>
    </dgm:pt>
    <dgm:pt modelId="{1670B425-F1C6-4FEA-BDBA-9587518A8E02}" type="pres">
      <dgm:prSet presAssocID="{C07AAB31-0594-43E7-94EC-822F79B39962}" presName="ParentBackground" presStyleLbl="fgAcc1" presStyleIdx="1" presStyleCnt="3"/>
      <dgm:spPr/>
      <dgm:t>
        <a:bodyPr/>
        <a:lstStyle/>
        <a:p>
          <a:endParaRPr lang="pt-BR"/>
        </a:p>
      </dgm:t>
    </dgm:pt>
    <dgm:pt modelId="{C468458D-185C-4D03-97E9-4456CA3C029F}" type="pres">
      <dgm:prSet presAssocID="{C07AAB31-0594-43E7-94EC-822F79B3996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3E50EA-763F-4AF4-A499-6EB2605BF377}" type="pres">
      <dgm:prSet presAssocID="{76693892-FC65-4771-924D-0E1FD0C7E3AB}" presName="Accent1" presStyleCnt="0"/>
      <dgm:spPr/>
    </dgm:pt>
    <dgm:pt modelId="{F50D4D46-BCF9-4F85-B68A-75514D0B01FE}" type="pres">
      <dgm:prSet presAssocID="{76693892-FC65-4771-924D-0E1FD0C7E3AB}" presName="Accent" presStyleLbl="node1" presStyleIdx="2" presStyleCnt="3"/>
      <dgm:spPr/>
    </dgm:pt>
    <dgm:pt modelId="{EF6CE9E5-E77D-440B-9C87-774820AA082D}" type="pres">
      <dgm:prSet presAssocID="{76693892-FC65-4771-924D-0E1FD0C7E3AB}" presName="ParentBackground1" presStyleCnt="0"/>
      <dgm:spPr/>
    </dgm:pt>
    <dgm:pt modelId="{93B63B67-9163-4A54-A72D-35F1D3C5AC27}" type="pres">
      <dgm:prSet presAssocID="{76693892-FC65-4771-924D-0E1FD0C7E3AB}" presName="ParentBackground" presStyleLbl="fgAcc1" presStyleIdx="2" presStyleCnt="3"/>
      <dgm:spPr/>
      <dgm:t>
        <a:bodyPr/>
        <a:lstStyle/>
        <a:p>
          <a:endParaRPr lang="pt-BR"/>
        </a:p>
      </dgm:t>
    </dgm:pt>
    <dgm:pt modelId="{01C1D323-4A05-4EC6-89F4-0AD15A236230}" type="pres">
      <dgm:prSet presAssocID="{76693892-FC65-4771-924D-0E1FD0C7E3A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BE775AD-504C-47A7-B7CC-B0B11AC27805}" srcId="{B5945D61-BD26-494A-81A0-DD59CE01CCB6}" destId="{76693892-FC65-4771-924D-0E1FD0C7E3AB}" srcOrd="0" destOrd="0" parTransId="{4F9B7AE9-53F3-4147-BE23-34107F5BC69E}" sibTransId="{C7A2E332-B129-4AD0-8ABD-ED1A49FC38E5}"/>
    <dgm:cxn modelId="{C7016DFE-8D6B-4F53-9DB0-E9AD231A49D7}" type="presOf" srcId="{C07AAB31-0594-43E7-94EC-822F79B39962}" destId="{1670B425-F1C6-4FEA-BDBA-9587518A8E02}" srcOrd="0" destOrd="0" presId="urn:microsoft.com/office/officeart/2011/layout/CircleProcess"/>
    <dgm:cxn modelId="{02276ED7-54F9-4E28-98E1-E790D48E6938}" type="presOf" srcId="{76693892-FC65-4771-924D-0E1FD0C7E3AB}" destId="{01C1D323-4A05-4EC6-89F4-0AD15A236230}" srcOrd="1" destOrd="0" presId="urn:microsoft.com/office/officeart/2011/layout/CircleProcess"/>
    <dgm:cxn modelId="{D5A9282E-11BA-40D8-9C58-0C1F78B045C2}" srcId="{B5945D61-BD26-494A-81A0-DD59CE01CCB6}" destId="{C07AAB31-0594-43E7-94EC-822F79B39962}" srcOrd="1" destOrd="0" parTransId="{30193428-F116-4DBE-BCAE-CBE12A5F9FEA}" sibTransId="{0513F8E3-B7E1-4180-9AA9-D2DEB36F6471}"/>
    <dgm:cxn modelId="{B6FF37B4-E14B-4325-B494-3B702B6F511D}" srcId="{B5945D61-BD26-494A-81A0-DD59CE01CCB6}" destId="{0989A2EC-021F-4EAF-A061-B5184D50714E}" srcOrd="2" destOrd="0" parTransId="{F54043EE-FFA8-4518-82BF-2E259065278E}" sibTransId="{3992D1DE-8E2F-49D8-B4B4-BA1389C4C626}"/>
    <dgm:cxn modelId="{60770F7A-FE73-4D6E-AF37-885CCB194D8A}" type="presOf" srcId="{0989A2EC-021F-4EAF-A061-B5184D50714E}" destId="{909E711C-D85E-4984-A815-137BF829ED41}" srcOrd="0" destOrd="0" presId="urn:microsoft.com/office/officeart/2011/layout/CircleProcess"/>
    <dgm:cxn modelId="{6EF89826-E8A3-43DB-B121-40411446E26C}" type="presOf" srcId="{C07AAB31-0594-43E7-94EC-822F79B39962}" destId="{C468458D-185C-4D03-97E9-4456CA3C029F}" srcOrd="1" destOrd="0" presId="urn:microsoft.com/office/officeart/2011/layout/CircleProcess"/>
    <dgm:cxn modelId="{F062E963-6774-41DE-8C25-ACD7B79310B4}" type="presOf" srcId="{B5945D61-BD26-494A-81A0-DD59CE01CCB6}" destId="{152FAF92-C7C3-42B5-9613-8C4E8D689D8A}" srcOrd="0" destOrd="0" presId="urn:microsoft.com/office/officeart/2011/layout/CircleProcess"/>
    <dgm:cxn modelId="{95C7B5C3-559F-4165-9F3D-855532BEA850}" type="presOf" srcId="{76693892-FC65-4771-924D-0E1FD0C7E3AB}" destId="{93B63B67-9163-4A54-A72D-35F1D3C5AC27}" srcOrd="0" destOrd="0" presId="urn:microsoft.com/office/officeart/2011/layout/CircleProcess"/>
    <dgm:cxn modelId="{D9A25274-A36A-4817-94A3-A6EC53FEEA9C}" type="presOf" srcId="{0989A2EC-021F-4EAF-A061-B5184D50714E}" destId="{BB78476C-8C73-4238-9F8C-95EE9334FD35}" srcOrd="1" destOrd="0" presId="urn:microsoft.com/office/officeart/2011/layout/CircleProcess"/>
    <dgm:cxn modelId="{3CD0EAE2-E1EF-4410-9CFE-C310C8A4097A}" type="presParOf" srcId="{152FAF92-C7C3-42B5-9613-8C4E8D689D8A}" destId="{FEEA3721-EB2B-4C80-A432-1969B5F3423F}" srcOrd="0" destOrd="0" presId="urn:microsoft.com/office/officeart/2011/layout/CircleProcess"/>
    <dgm:cxn modelId="{78680BB0-97D5-4824-B2A4-53218C5E4A30}" type="presParOf" srcId="{FEEA3721-EB2B-4C80-A432-1969B5F3423F}" destId="{B7B8A8B7-8524-416B-97C1-1BA724D608BE}" srcOrd="0" destOrd="0" presId="urn:microsoft.com/office/officeart/2011/layout/CircleProcess"/>
    <dgm:cxn modelId="{F5581D5D-6C85-42A3-96C9-DFB502C210C5}" type="presParOf" srcId="{152FAF92-C7C3-42B5-9613-8C4E8D689D8A}" destId="{BC6674DF-5674-40B8-ACE4-705EB6D64CB0}" srcOrd="1" destOrd="0" presId="urn:microsoft.com/office/officeart/2011/layout/CircleProcess"/>
    <dgm:cxn modelId="{62FBF62B-1572-4549-ABC7-D67FEBA63DDC}" type="presParOf" srcId="{BC6674DF-5674-40B8-ACE4-705EB6D64CB0}" destId="{909E711C-D85E-4984-A815-137BF829ED41}" srcOrd="0" destOrd="0" presId="urn:microsoft.com/office/officeart/2011/layout/CircleProcess"/>
    <dgm:cxn modelId="{ECCD5A5E-6470-4791-A5D8-E0D800C1C4B0}" type="presParOf" srcId="{152FAF92-C7C3-42B5-9613-8C4E8D689D8A}" destId="{BB78476C-8C73-4238-9F8C-95EE9334FD35}" srcOrd="2" destOrd="0" presId="urn:microsoft.com/office/officeart/2011/layout/CircleProcess"/>
    <dgm:cxn modelId="{47E46589-3124-4E97-B3F2-463FCAE676A4}" type="presParOf" srcId="{152FAF92-C7C3-42B5-9613-8C4E8D689D8A}" destId="{B0B94495-A350-426B-8120-492C9C15AED8}" srcOrd="3" destOrd="0" presId="urn:microsoft.com/office/officeart/2011/layout/CircleProcess"/>
    <dgm:cxn modelId="{68E74D00-713F-4DAA-9CAC-73B84D82ED7F}" type="presParOf" srcId="{B0B94495-A350-426B-8120-492C9C15AED8}" destId="{44F1B48A-3BE5-4D91-9C7C-F86B9C72A60E}" srcOrd="0" destOrd="0" presId="urn:microsoft.com/office/officeart/2011/layout/CircleProcess"/>
    <dgm:cxn modelId="{A0E5C8C4-5603-4044-B977-CBCF62C6A396}" type="presParOf" srcId="{152FAF92-C7C3-42B5-9613-8C4E8D689D8A}" destId="{D1118F14-29F3-4E6D-8B9C-F44784858D8F}" srcOrd="4" destOrd="0" presId="urn:microsoft.com/office/officeart/2011/layout/CircleProcess"/>
    <dgm:cxn modelId="{A079638D-4F9E-4D52-9090-8078DE34BFAB}" type="presParOf" srcId="{D1118F14-29F3-4E6D-8B9C-F44784858D8F}" destId="{1670B425-F1C6-4FEA-BDBA-9587518A8E02}" srcOrd="0" destOrd="0" presId="urn:microsoft.com/office/officeart/2011/layout/CircleProcess"/>
    <dgm:cxn modelId="{E15744E4-3314-4801-BDCC-1C961D95ADED}" type="presParOf" srcId="{152FAF92-C7C3-42B5-9613-8C4E8D689D8A}" destId="{C468458D-185C-4D03-97E9-4456CA3C029F}" srcOrd="5" destOrd="0" presId="urn:microsoft.com/office/officeart/2011/layout/CircleProcess"/>
    <dgm:cxn modelId="{842E33A2-C16B-43C1-B204-73A59A9DF45A}" type="presParOf" srcId="{152FAF92-C7C3-42B5-9613-8C4E8D689D8A}" destId="{C03E50EA-763F-4AF4-A499-6EB2605BF377}" srcOrd="6" destOrd="0" presId="urn:microsoft.com/office/officeart/2011/layout/CircleProcess"/>
    <dgm:cxn modelId="{1369B9C8-0221-45D8-A54C-FF548DCE5C83}" type="presParOf" srcId="{C03E50EA-763F-4AF4-A499-6EB2605BF377}" destId="{F50D4D46-BCF9-4F85-B68A-75514D0B01FE}" srcOrd="0" destOrd="0" presId="urn:microsoft.com/office/officeart/2011/layout/CircleProcess"/>
    <dgm:cxn modelId="{EF636B4A-E73C-4AEC-B1A7-63D87B5842A2}" type="presParOf" srcId="{152FAF92-C7C3-42B5-9613-8C4E8D689D8A}" destId="{EF6CE9E5-E77D-440B-9C87-774820AA082D}" srcOrd="7" destOrd="0" presId="urn:microsoft.com/office/officeart/2011/layout/CircleProcess"/>
    <dgm:cxn modelId="{50155229-822A-4A59-B665-0C6E3647DF6B}" type="presParOf" srcId="{EF6CE9E5-E77D-440B-9C87-774820AA082D}" destId="{93B63B67-9163-4A54-A72D-35F1D3C5AC27}" srcOrd="0" destOrd="0" presId="urn:microsoft.com/office/officeart/2011/layout/CircleProcess"/>
    <dgm:cxn modelId="{162526BA-BA93-40B7-B601-88F48514638F}" type="presParOf" srcId="{152FAF92-C7C3-42B5-9613-8C4E8D689D8A}" destId="{01C1D323-4A05-4EC6-89F4-0AD15A236230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49F05E-9460-426A-95C8-0970F0159AE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pt-BR"/>
        </a:p>
      </dgm:t>
    </dgm:pt>
    <dgm:pt modelId="{32B01D61-0DBE-4B7A-95BB-A0D4FAC9E4A4}">
      <dgm:prSet phldrT="[Texto]"/>
      <dgm:spPr/>
      <dgm:t>
        <a:bodyPr/>
        <a:lstStyle/>
        <a:p>
          <a:r>
            <a:rPr lang="pt-BR" b="1" dirty="0">
              <a:solidFill>
                <a:srgbClr val="32822E"/>
              </a:solidFill>
            </a:rPr>
            <a:t>Levar informação</a:t>
          </a:r>
        </a:p>
      </dgm:t>
    </dgm:pt>
    <dgm:pt modelId="{6338A67E-2FB8-4C04-B0AA-7D3E423FDF3F}" type="parTrans" cxnId="{8A9B0592-154F-490A-9BB0-D7B9C36C2D7E}">
      <dgm:prSet/>
      <dgm:spPr/>
      <dgm:t>
        <a:bodyPr/>
        <a:lstStyle/>
        <a:p>
          <a:endParaRPr lang="pt-BR"/>
        </a:p>
      </dgm:t>
    </dgm:pt>
    <dgm:pt modelId="{45BA366F-A3ED-4404-860E-884E41032EEE}" type="sibTrans" cxnId="{8A9B0592-154F-490A-9BB0-D7B9C36C2D7E}">
      <dgm:prSet/>
      <dgm:spPr/>
      <dgm:t>
        <a:bodyPr/>
        <a:lstStyle/>
        <a:p>
          <a:endParaRPr lang="pt-BR"/>
        </a:p>
      </dgm:t>
    </dgm:pt>
    <dgm:pt modelId="{97B250A1-1C41-409D-A4F7-C4246436C6FA}">
      <dgm:prSet phldrT="[Texto]"/>
      <dgm:spPr/>
      <dgm:t>
        <a:bodyPr/>
        <a:lstStyle/>
        <a:p>
          <a:r>
            <a:rPr lang="pt-BR" b="1" dirty="0">
              <a:solidFill>
                <a:srgbClr val="32822E"/>
              </a:solidFill>
            </a:rPr>
            <a:t>Trazer percepção</a:t>
          </a:r>
        </a:p>
      </dgm:t>
    </dgm:pt>
    <dgm:pt modelId="{A778D3BD-CFA2-4462-A44C-0C3C59683047}" type="parTrans" cxnId="{8886B9D7-2CB5-444C-97FD-1B0DC0CB99BA}">
      <dgm:prSet/>
      <dgm:spPr/>
      <dgm:t>
        <a:bodyPr/>
        <a:lstStyle/>
        <a:p>
          <a:endParaRPr lang="pt-BR"/>
        </a:p>
      </dgm:t>
    </dgm:pt>
    <dgm:pt modelId="{E443ACBC-E7C2-43C0-81B9-AD4767E19AA7}" type="sibTrans" cxnId="{8886B9D7-2CB5-444C-97FD-1B0DC0CB99BA}">
      <dgm:prSet/>
      <dgm:spPr/>
      <dgm:t>
        <a:bodyPr/>
        <a:lstStyle/>
        <a:p>
          <a:endParaRPr lang="pt-BR"/>
        </a:p>
      </dgm:t>
    </dgm:pt>
    <dgm:pt modelId="{265431CC-1909-4693-9DDF-559D8CA11C4C}" type="pres">
      <dgm:prSet presAssocID="{4649F05E-9460-426A-95C8-0970F0159AE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8E1DD4FE-4D1E-4FBB-9DEC-681E94CB64AF}" type="pres">
      <dgm:prSet presAssocID="{32B01D61-0DBE-4B7A-95BB-A0D4FAC9E4A4}" presName="Accent1" presStyleCnt="0"/>
      <dgm:spPr/>
    </dgm:pt>
    <dgm:pt modelId="{CD028DED-1158-4158-9047-1AFE124D6702}" type="pres">
      <dgm:prSet presAssocID="{32B01D61-0DBE-4B7A-95BB-A0D4FAC9E4A4}" presName="Accent" presStyleLbl="node1" presStyleIdx="0" presStyleCnt="2"/>
      <dgm:spPr/>
    </dgm:pt>
    <dgm:pt modelId="{2803971C-64DA-4BF9-A20E-939F87C0BDFE}" type="pres">
      <dgm:prSet presAssocID="{32B01D61-0DBE-4B7A-95BB-A0D4FAC9E4A4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858DB5-20BB-4068-96EB-CC392150C3F3}" type="pres">
      <dgm:prSet presAssocID="{97B250A1-1C41-409D-A4F7-C4246436C6FA}" presName="Accent2" presStyleCnt="0"/>
      <dgm:spPr/>
    </dgm:pt>
    <dgm:pt modelId="{CCC2B671-05A0-4238-92FD-E5CABA98ADE6}" type="pres">
      <dgm:prSet presAssocID="{97B250A1-1C41-409D-A4F7-C4246436C6FA}" presName="Accent" presStyleLbl="node1" presStyleIdx="1" presStyleCnt="2"/>
      <dgm:spPr/>
    </dgm:pt>
    <dgm:pt modelId="{3D48E6BF-2DCD-471F-8F8A-2419F2488C84}" type="pres">
      <dgm:prSet presAssocID="{97B250A1-1C41-409D-A4F7-C4246436C6FA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E4F5327-CF8E-4CF9-BDD0-0355458B0B49}" type="presOf" srcId="{32B01D61-0DBE-4B7A-95BB-A0D4FAC9E4A4}" destId="{2803971C-64DA-4BF9-A20E-939F87C0BDFE}" srcOrd="0" destOrd="0" presId="urn:microsoft.com/office/officeart/2009/layout/CircleArrowProcess"/>
    <dgm:cxn modelId="{C406EBA6-27E0-4BC0-9886-2483B1A867CA}" type="presOf" srcId="{97B250A1-1C41-409D-A4F7-C4246436C6FA}" destId="{3D48E6BF-2DCD-471F-8F8A-2419F2488C84}" srcOrd="0" destOrd="0" presId="urn:microsoft.com/office/officeart/2009/layout/CircleArrowProcess"/>
    <dgm:cxn modelId="{8886B9D7-2CB5-444C-97FD-1B0DC0CB99BA}" srcId="{4649F05E-9460-426A-95C8-0970F0159AE1}" destId="{97B250A1-1C41-409D-A4F7-C4246436C6FA}" srcOrd="1" destOrd="0" parTransId="{A778D3BD-CFA2-4462-A44C-0C3C59683047}" sibTransId="{E443ACBC-E7C2-43C0-81B9-AD4767E19AA7}"/>
    <dgm:cxn modelId="{8A9B0592-154F-490A-9BB0-D7B9C36C2D7E}" srcId="{4649F05E-9460-426A-95C8-0970F0159AE1}" destId="{32B01D61-0DBE-4B7A-95BB-A0D4FAC9E4A4}" srcOrd="0" destOrd="0" parTransId="{6338A67E-2FB8-4C04-B0AA-7D3E423FDF3F}" sibTransId="{45BA366F-A3ED-4404-860E-884E41032EEE}"/>
    <dgm:cxn modelId="{BFCBD287-7D60-44EF-AA1F-23CBB8315597}" type="presOf" srcId="{4649F05E-9460-426A-95C8-0970F0159AE1}" destId="{265431CC-1909-4693-9DDF-559D8CA11C4C}" srcOrd="0" destOrd="0" presId="urn:microsoft.com/office/officeart/2009/layout/CircleArrowProcess"/>
    <dgm:cxn modelId="{59F53B04-AB3C-4FEB-AD3E-07D3C1F9AF06}" type="presParOf" srcId="{265431CC-1909-4693-9DDF-559D8CA11C4C}" destId="{8E1DD4FE-4D1E-4FBB-9DEC-681E94CB64AF}" srcOrd="0" destOrd="0" presId="urn:microsoft.com/office/officeart/2009/layout/CircleArrowProcess"/>
    <dgm:cxn modelId="{7311F575-E648-4FF8-8CE9-3AB2B70F6205}" type="presParOf" srcId="{8E1DD4FE-4D1E-4FBB-9DEC-681E94CB64AF}" destId="{CD028DED-1158-4158-9047-1AFE124D6702}" srcOrd="0" destOrd="0" presId="urn:microsoft.com/office/officeart/2009/layout/CircleArrowProcess"/>
    <dgm:cxn modelId="{06062FE0-A8A2-4993-97D7-3381534BECDE}" type="presParOf" srcId="{265431CC-1909-4693-9DDF-559D8CA11C4C}" destId="{2803971C-64DA-4BF9-A20E-939F87C0BDFE}" srcOrd="1" destOrd="0" presId="urn:microsoft.com/office/officeart/2009/layout/CircleArrowProcess"/>
    <dgm:cxn modelId="{E0ECCDB6-65E1-45EB-8FA9-A4F242CEB793}" type="presParOf" srcId="{265431CC-1909-4693-9DDF-559D8CA11C4C}" destId="{15858DB5-20BB-4068-96EB-CC392150C3F3}" srcOrd="2" destOrd="0" presId="urn:microsoft.com/office/officeart/2009/layout/CircleArrowProcess"/>
    <dgm:cxn modelId="{CF15EA35-77DF-465B-9868-FC3705A03167}" type="presParOf" srcId="{15858DB5-20BB-4068-96EB-CC392150C3F3}" destId="{CCC2B671-05A0-4238-92FD-E5CABA98ADE6}" srcOrd="0" destOrd="0" presId="urn:microsoft.com/office/officeart/2009/layout/CircleArrowProcess"/>
    <dgm:cxn modelId="{E45DEE10-E122-484F-87B5-A17DCD4A7355}" type="presParOf" srcId="{265431CC-1909-4693-9DDF-559D8CA11C4C}" destId="{3D48E6BF-2DCD-471F-8F8A-2419F2488C84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AD396-8AFE-4226-BDE1-96570179D0C3}">
      <dsp:nvSpPr>
        <dsp:cNvPr id="0" name=""/>
        <dsp:cNvSpPr/>
      </dsp:nvSpPr>
      <dsp:spPr>
        <a:xfrm>
          <a:off x="3684372" y="2018"/>
          <a:ext cx="1380226" cy="69002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Grupo de Trabalho PMMA</a:t>
          </a:r>
        </a:p>
      </dsp:txBody>
      <dsp:txXfrm>
        <a:off x="3718056" y="35702"/>
        <a:ext cx="1312858" cy="622660"/>
      </dsp:txXfrm>
    </dsp:sp>
    <dsp:sp modelId="{8D64F04D-0DB3-4B71-B2E0-118748CFAC4F}">
      <dsp:nvSpPr>
        <dsp:cNvPr id="0" name=""/>
        <dsp:cNvSpPr/>
      </dsp:nvSpPr>
      <dsp:spPr>
        <a:xfrm>
          <a:off x="1526748" y="284996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3683685" y="210340"/>
              </a:moveTo>
              <a:arcTo wR="2649173" hR="2649173" stAng="17579151" swAng="61315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D992D-B977-46E4-AB49-B24023624097}">
      <dsp:nvSpPr>
        <dsp:cNvPr id="0" name=""/>
        <dsp:cNvSpPr/>
      </dsp:nvSpPr>
      <dsp:spPr>
        <a:xfrm>
          <a:off x="5500286" y="807111"/>
          <a:ext cx="1380226" cy="69002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Orientação estratégica prévia</a:t>
          </a:r>
        </a:p>
      </dsp:txBody>
      <dsp:txXfrm>
        <a:off x="5533970" y="840795"/>
        <a:ext cx="1312858" cy="622660"/>
      </dsp:txXfrm>
    </dsp:sp>
    <dsp:sp modelId="{151AA6CE-A4AC-473B-BD3B-BC3FC0171273}">
      <dsp:nvSpPr>
        <dsp:cNvPr id="0" name=""/>
        <dsp:cNvSpPr/>
      </dsp:nvSpPr>
      <dsp:spPr>
        <a:xfrm>
          <a:off x="1793841" y="536635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4789551" y="1088115"/>
              </a:moveTo>
              <a:arcTo wR="2649173" hR="2649173" stAng="19433719" swAng="633383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BC011-4481-407B-A3FB-BF47714726D3}">
      <dsp:nvSpPr>
        <dsp:cNvPr id="0" name=""/>
        <dsp:cNvSpPr/>
      </dsp:nvSpPr>
      <dsp:spPr>
        <a:xfrm>
          <a:off x="6293299" y="2191168"/>
          <a:ext cx="1380226" cy="69002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Programa de Trabalho</a:t>
          </a:r>
        </a:p>
      </dsp:txBody>
      <dsp:txXfrm>
        <a:off x="6326983" y="2224852"/>
        <a:ext cx="1312858" cy="622660"/>
      </dsp:txXfrm>
    </dsp:sp>
    <dsp:sp modelId="{F9DEED5A-11B5-48AB-B669-6EC443CF16A9}">
      <dsp:nvSpPr>
        <dsp:cNvPr id="0" name=""/>
        <dsp:cNvSpPr/>
      </dsp:nvSpPr>
      <dsp:spPr>
        <a:xfrm>
          <a:off x="1725312" y="347032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5296187" y="2756128"/>
              </a:moveTo>
              <a:arcTo wR="2649173" hR="2649173" stAng="21738829" swAng="87511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4E01D-319B-4FDD-AA51-AB5BE67B7576}">
      <dsp:nvSpPr>
        <dsp:cNvPr id="0" name=""/>
        <dsp:cNvSpPr/>
      </dsp:nvSpPr>
      <dsp:spPr>
        <a:xfrm>
          <a:off x="5978624" y="3975779"/>
          <a:ext cx="1380226" cy="690028"/>
        </a:xfrm>
        <a:prstGeom prst="roundRect">
          <a:avLst/>
        </a:prstGeom>
        <a:gradFill rotWithShape="0">
          <a:gsLst>
            <a:gs pos="0">
              <a:srgbClr val="C00000"/>
            </a:gs>
            <a:gs pos="80000">
              <a:srgbClr val="C00000"/>
            </a:gs>
            <a:gs pos="100000">
              <a:srgbClr val="C000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Diagnóstico</a:t>
          </a:r>
        </a:p>
      </dsp:txBody>
      <dsp:txXfrm>
        <a:off x="6012308" y="4009463"/>
        <a:ext cx="1312858" cy="622660"/>
      </dsp:txXfrm>
    </dsp:sp>
    <dsp:sp modelId="{57CB3711-85FE-4A73-91F8-9859139C2368}">
      <dsp:nvSpPr>
        <dsp:cNvPr id="0" name=""/>
        <dsp:cNvSpPr/>
      </dsp:nvSpPr>
      <dsp:spPr>
        <a:xfrm>
          <a:off x="1725312" y="347032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4616220" y="4423672"/>
              </a:moveTo>
              <a:arcTo wR="2649173" hR="2649173" stAng="2523242" swAng="540143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79C3C-4B2D-4FC4-91D5-91C4C401B929}">
      <dsp:nvSpPr>
        <dsp:cNvPr id="0" name=""/>
        <dsp:cNvSpPr/>
      </dsp:nvSpPr>
      <dsp:spPr>
        <a:xfrm>
          <a:off x="4590443" y="5140601"/>
          <a:ext cx="1380226" cy="690028"/>
        </a:xfrm>
        <a:prstGeom prst="roundRect">
          <a:avLst/>
        </a:prstGeom>
        <a:gradFill rotWithShape="0">
          <a:gsLst>
            <a:gs pos="0">
              <a:srgbClr val="C00000"/>
            </a:gs>
            <a:gs pos="80000">
              <a:srgbClr val="C00000"/>
            </a:gs>
            <a:gs pos="100000">
              <a:srgbClr val="C000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Objetivos específicos</a:t>
          </a:r>
        </a:p>
      </dsp:txBody>
      <dsp:txXfrm>
        <a:off x="4624127" y="5174285"/>
        <a:ext cx="1312858" cy="622660"/>
      </dsp:txXfrm>
    </dsp:sp>
    <dsp:sp modelId="{94F03AD0-C8AA-43ED-859F-3DEE1A4523F3}">
      <dsp:nvSpPr>
        <dsp:cNvPr id="0" name=""/>
        <dsp:cNvSpPr/>
      </dsp:nvSpPr>
      <dsp:spPr>
        <a:xfrm>
          <a:off x="1725312" y="347032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2778936" y="5295167"/>
              </a:moveTo>
              <a:arcTo wR="2649173" hR="2649173" stAng="5231544" swAng="33691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6D907-753D-4D21-A2C0-16391A2B558E}">
      <dsp:nvSpPr>
        <dsp:cNvPr id="0" name=""/>
        <dsp:cNvSpPr/>
      </dsp:nvSpPr>
      <dsp:spPr>
        <a:xfrm>
          <a:off x="2778302" y="5140601"/>
          <a:ext cx="1380226" cy="690028"/>
        </a:xfrm>
        <a:prstGeom prst="roundRect">
          <a:avLst/>
        </a:prstGeom>
        <a:gradFill rotWithShape="0">
          <a:gsLst>
            <a:gs pos="0">
              <a:srgbClr val="C00000"/>
            </a:gs>
            <a:gs pos="80000">
              <a:srgbClr val="C00000"/>
            </a:gs>
            <a:gs pos="100000">
              <a:srgbClr val="C000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Áreas e ações prioritárias</a:t>
          </a:r>
        </a:p>
      </dsp:txBody>
      <dsp:txXfrm>
        <a:off x="2811986" y="5174285"/>
        <a:ext cx="1312858" cy="622660"/>
      </dsp:txXfrm>
    </dsp:sp>
    <dsp:sp modelId="{DC1EF574-73ED-4C8A-BF1F-D725AAF2A779}">
      <dsp:nvSpPr>
        <dsp:cNvPr id="0" name=""/>
        <dsp:cNvSpPr/>
      </dsp:nvSpPr>
      <dsp:spPr>
        <a:xfrm>
          <a:off x="1725312" y="347032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984022" y="4709608"/>
              </a:moveTo>
              <a:arcTo wR="2649173" hR="2649173" stAng="7736615" swAng="540143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4A8E1-0084-48F1-8C39-041882E24CAD}">
      <dsp:nvSpPr>
        <dsp:cNvPr id="0" name=""/>
        <dsp:cNvSpPr/>
      </dsp:nvSpPr>
      <dsp:spPr>
        <a:xfrm>
          <a:off x="1390121" y="3975779"/>
          <a:ext cx="1380226" cy="690028"/>
        </a:xfrm>
        <a:prstGeom prst="roundRect">
          <a:avLst/>
        </a:prstGeom>
        <a:gradFill rotWithShape="0">
          <a:gsLst>
            <a:gs pos="0">
              <a:schemeClr val="accent6">
                <a:lumMod val="75000"/>
              </a:schemeClr>
            </a:gs>
            <a:gs pos="8000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Aprovação</a:t>
          </a:r>
        </a:p>
      </dsp:txBody>
      <dsp:txXfrm>
        <a:off x="1423805" y="4009463"/>
        <a:ext cx="1312858" cy="622660"/>
      </dsp:txXfrm>
    </dsp:sp>
    <dsp:sp modelId="{5D0BD092-19DB-441B-BC08-79441FC3A552}">
      <dsp:nvSpPr>
        <dsp:cNvPr id="0" name=""/>
        <dsp:cNvSpPr/>
      </dsp:nvSpPr>
      <dsp:spPr>
        <a:xfrm>
          <a:off x="1725312" y="347032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114396" y="3419255"/>
              </a:moveTo>
              <a:arcTo wR="2649173" hR="2649173" stAng="9786052" swAng="87511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5BB22-7BE3-4D91-AD98-DC540DF338F4}">
      <dsp:nvSpPr>
        <dsp:cNvPr id="0" name=""/>
        <dsp:cNvSpPr/>
      </dsp:nvSpPr>
      <dsp:spPr>
        <a:xfrm>
          <a:off x="1075446" y="2191168"/>
          <a:ext cx="1380226" cy="690028"/>
        </a:xfrm>
        <a:prstGeom prst="roundRect">
          <a:avLst/>
        </a:prstGeom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Implementação</a:t>
          </a:r>
        </a:p>
      </dsp:txBody>
      <dsp:txXfrm>
        <a:off x="1109130" y="2224852"/>
        <a:ext cx="1312858" cy="622660"/>
      </dsp:txXfrm>
    </dsp:sp>
    <dsp:sp modelId="{EA1AB5F6-9057-442E-916E-742BC25EED43}">
      <dsp:nvSpPr>
        <dsp:cNvPr id="0" name=""/>
        <dsp:cNvSpPr/>
      </dsp:nvSpPr>
      <dsp:spPr>
        <a:xfrm>
          <a:off x="1656813" y="536559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258993" y="1506737"/>
              </a:moveTo>
              <a:arcTo wR="2649173" hR="2649173" stAng="12332786" swAng="63336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D39BA-1A10-4E82-B7AC-BBF3B3DC2F84}">
      <dsp:nvSpPr>
        <dsp:cNvPr id="0" name=""/>
        <dsp:cNvSpPr/>
      </dsp:nvSpPr>
      <dsp:spPr>
        <a:xfrm>
          <a:off x="1868418" y="807113"/>
          <a:ext cx="1380226" cy="690028"/>
        </a:xfrm>
        <a:prstGeom prst="roundRect">
          <a:avLst/>
        </a:prstGeom>
        <a:gradFill rotWithShape="0">
          <a:gsLst>
            <a:gs pos="0">
              <a:schemeClr val="accent3">
                <a:lumMod val="50000"/>
              </a:schemeClr>
            </a:gs>
            <a:gs pos="80000">
              <a:schemeClr val="accent3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Monitoramento e avaliação</a:t>
          </a:r>
        </a:p>
      </dsp:txBody>
      <dsp:txXfrm>
        <a:off x="1902102" y="840797"/>
        <a:ext cx="1312858" cy="622660"/>
      </dsp:txXfrm>
    </dsp:sp>
    <dsp:sp modelId="{8FA20E2E-B3D1-4912-8A13-86FAB3101CCC}">
      <dsp:nvSpPr>
        <dsp:cNvPr id="0" name=""/>
        <dsp:cNvSpPr/>
      </dsp:nvSpPr>
      <dsp:spPr>
        <a:xfrm>
          <a:off x="1923779" y="285031"/>
          <a:ext cx="5298347" cy="5298347"/>
        </a:xfrm>
        <a:custGeom>
          <a:avLst/>
          <a:gdLst/>
          <a:ahLst/>
          <a:cxnLst/>
          <a:rect l="0" t="0" r="0" b="0"/>
          <a:pathLst>
            <a:path>
              <a:moveTo>
                <a:pt x="1198441" y="432532"/>
              </a:moveTo>
              <a:arcTo wR="2649173" hR="2649173" stAng="14207780" swAng="61319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8A8B7-8524-416B-97C1-1BA724D608BE}">
      <dsp:nvSpPr>
        <dsp:cNvPr id="0" name=""/>
        <dsp:cNvSpPr/>
      </dsp:nvSpPr>
      <dsp:spPr>
        <a:xfrm>
          <a:off x="6047873" y="1091583"/>
          <a:ext cx="2638188" cy="263867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E711C-D85E-4984-A815-137BF829ED41}">
      <dsp:nvSpPr>
        <dsp:cNvPr id="0" name=""/>
        <dsp:cNvSpPr/>
      </dsp:nvSpPr>
      <dsp:spPr>
        <a:xfrm>
          <a:off x="6135469" y="1179555"/>
          <a:ext cx="2462996" cy="246273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Órgãos ou entidades municipais responsáveis pelo Meio Ambiente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 err="1"/>
            <a:t>Sec</a:t>
          </a:r>
          <a:r>
            <a:rPr lang="pt-BR" sz="1400" b="1" kern="1200" dirty="0"/>
            <a:t> Municipal de Meio Ambiente 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  <a:highlight>
                <a:srgbClr val="FFFF00"/>
              </a:highlight>
            </a:rPr>
            <a:t>Conselho Municipal de Meio Ambiente</a:t>
          </a:r>
          <a:endParaRPr lang="pt-BR" sz="1400" kern="1200" dirty="0"/>
        </a:p>
      </dsp:txBody>
      <dsp:txXfrm>
        <a:off x="6487571" y="1531440"/>
        <a:ext cx="1758792" cy="1758963"/>
      </dsp:txXfrm>
    </dsp:sp>
    <dsp:sp modelId="{44F1B48A-3BE5-4D91-9C7C-F86B9C72A60E}">
      <dsp:nvSpPr>
        <dsp:cNvPr id="0" name=""/>
        <dsp:cNvSpPr/>
      </dsp:nvSpPr>
      <dsp:spPr>
        <a:xfrm rot="2700000">
          <a:off x="3324406" y="1094773"/>
          <a:ext cx="2631834" cy="2631834"/>
        </a:xfrm>
        <a:prstGeom prst="teardrop">
          <a:avLst>
            <a:gd name="adj" fmla="val 10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0B425-F1C6-4FEA-BDBA-9587518A8E02}">
      <dsp:nvSpPr>
        <dsp:cNvPr id="0" name=""/>
        <dsp:cNvSpPr/>
      </dsp:nvSpPr>
      <dsp:spPr>
        <a:xfrm>
          <a:off x="3408825" y="1179555"/>
          <a:ext cx="2462996" cy="246273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Órgãos Seccionais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Órgãos ou entidades estaduais responsáveis pelo Meio Ambiente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1" kern="1200" dirty="0"/>
            <a:t>Em São Paulo: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1" kern="1200" dirty="0"/>
            <a:t>SMA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1" kern="1200" dirty="0">
              <a:solidFill>
                <a:schemeClr val="tx1"/>
              </a:solidFill>
              <a:highlight>
                <a:srgbClr val="FFFF00"/>
              </a:highlight>
            </a:rPr>
            <a:t>CONSEMA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1" kern="1200" dirty="0"/>
            <a:t>CETESB</a:t>
          </a:r>
          <a:endParaRPr lang="pt-BR" sz="1400" kern="1200" dirty="0"/>
        </a:p>
      </dsp:txBody>
      <dsp:txXfrm>
        <a:off x="3760927" y="1531440"/>
        <a:ext cx="1758792" cy="1758963"/>
      </dsp:txXfrm>
    </dsp:sp>
    <dsp:sp modelId="{F50D4D46-BCF9-4F85-B68A-75514D0B01FE}">
      <dsp:nvSpPr>
        <dsp:cNvPr id="0" name=""/>
        <dsp:cNvSpPr/>
      </dsp:nvSpPr>
      <dsp:spPr>
        <a:xfrm rot="2700000">
          <a:off x="597762" y="1094773"/>
          <a:ext cx="2631834" cy="2631834"/>
        </a:xfrm>
        <a:prstGeom prst="teardrop">
          <a:avLst>
            <a:gd name="adj" fmla="val 10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63B67-9163-4A54-A72D-35F1D3C5AC27}">
      <dsp:nvSpPr>
        <dsp:cNvPr id="0" name=""/>
        <dsp:cNvSpPr/>
      </dsp:nvSpPr>
      <dsp:spPr>
        <a:xfrm>
          <a:off x="682181" y="1179555"/>
          <a:ext cx="2462996" cy="246273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Órgão Superior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Conselho de Governo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Órgão Central </a:t>
          </a:r>
          <a:r>
            <a:rPr lang="pt-BR" sz="1400" kern="1200" dirty="0"/>
            <a:t>MMA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Órgão Consultivo e Deliberativo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1" kern="1200" dirty="0">
              <a:solidFill>
                <a:schemeClr val="tx1"/>
              </a:solidFill>
              <a:highlight>
                <a:srgbClr val="FFFF00"/>
              </a:highlight>
            </a:rPr>
            <a:t>CONAMA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Órgão Executor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IBAMA</a:t>
          </a:r>
        </a:p>
      </dsp:txBody>
      <dsp:txXfrm>
        <a:off x="1034283" y="1531440"/>
        <a:ext cx="1758792" cy="1758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28DED-1158-4158-9047-1AFE124D6702}">
      <dsp:nvSpPr>
        <dsp:cNvPr id="0" name=""/>
        <dsp:cNvSpPr/>
      </dsp:nvSpPr>
      <dsp:spPr>
        <a:xfrm>
          <a:off x="1311013" y="142231"/>
          <a:ext cx="2593944" cy="259401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3971C-64DA-4BF9-A20E-939F87C0BDFE}">
      <dsp:nvSpPr>
        <dsp:cNvPr id="0" name=""/>
        <dsp:cNvSpPr/>
      </dsp:nvSpPr>
      <dsp:spPr>
        <a:xfrm>
          <a:off x="1883909" y="1081371"/>
          <a:ext cx="1447216" cy="723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rgbClr val="32822E"/>
              </a:solidFill>
            </a:rPr>
            <a:t>Levar informação</a:t>
          </a:r>
        </a:p>
      </dsp:txBody>
      <dsp:txXfrm>
        <a:off x="1883909" y="1081371"/>
        <a:ext cx="1447216" cy="723522"/>
      </dsp:txXfrm>
    </dsp:sp>
    <dsp:sp modelId="{CCC2B671-05A0-4238-92FD-E5CABA98ADE6}">
      <dsp:nvSpPr>
        <dsp:cNvPr id="0" name=""/>
        <dsp:cNvSpPr/>
      </dsp:nvSpPr>
      <dsp:spPr>
        <a:xfrm>
          <a:off x="775562" y="1804894"/>
          <a:ext cx="2228395" cy="222933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8E6BF-2DCD-471F-8F8A-2419F2488C84}">
      <dsp:nvSpPr>
        <dsp:cNvPr id="0" name=""/>
        <dsp:cNvSpPr/>
      </dsp:nvSpPr>
      <dsp:spPr>
        <a:xfrm>
          <a:off x="1160300" y="2574732"/>
          <a:ext cx="1447216" cy="723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rgbClr val="32822E"/>
              </a:solidFill>
            </a:rPr>
            <a:t>Trazer percepção</a:t>
          </a:r>
        </a:p>
      </dsp:txBody>
      <dsp:txXfrm>
        <a:off x="1160300" y="2574732"/>
        <a:ext cx="1447216" cy="723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so em Círculo"/>
  <dgm:desc val="Use para mostrar etapas sequenciais de um processo. Limitado a 11 formas de Nível 1 com número ilimitado de formas de Nível 2. Funciona melhor com pequenas quantidades de texto. O texto não utilizado não aparece, mas permanecerá disponível se você alternar os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svg"/><Relationship Id="rId1" Type="http://schemas.openxmlformats.org/officeDocument/2006/relationships/image" Target="../media/image6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0.36738</cdr:x>
      <cdr:y>0.52496</cdr:y>
    </cdr:from>
    <cdr:to>
      <cdr:x>0.52611</cdr:x>
      <cdr:y>0.73313</cdr:y>
    </cdr:to>
    <cdr:pic>
      <cdr:nvPicPr>
        <cdr:cNvPr id="3" name="Gráfico 2" descr="Rosto Surpreso sem Preenchimento">
          <a:extLst xmlns:a="http://schemas.openxmlformats.org/drawingml/2006/main">
            <a:ext uri="{FF2B5EF4-FFF2-40B4-BE49-F238E27FC236}">
              <a16:creationId xmlns:a16="http://schemas.microsoft.com/office/drawing/2014/main" xmlns="" id="{BA3C2EE1-840C-4492-A3C4-D962466FB5E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xmlns="" val="0"/>
            </a:ext>
            <a:ext uri="{96DAC541-7B7A-43D3-8B79-37D633B846F1}">
              <asvg:svgBlip xmlns:asvg="http://schemas.microsoft.com/office/drawing/2016/SVG/main" xmlns="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116324" y="2305879"/>
          <a:ext cx="914400" cy="91440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89" y="973599"/>
            <a:ext cx="8923244" cy="5290366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578813" y="154114"/>
            <a:ext cx="6400799" cy="63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8" t="15102" r="5976" b="15678"/>
          <a:stretch/>
        </p:blipFill>
        <p:spPr>
          <a:xfrm>
            <a:off x="205485" y="154113"/>
            <a:ext cx="2126749" cy="632961"/>
          </a:xfrm>
          <a:prstGeom prst="rect">
            <a:avLst/>
          </a:prstGeom>
        </p:spPr>
      </p:pic>
      <p:sp>
        <p:nvSpPr>
          <p:cNvPr id="15" name="Retângulo 14"/>
          <p:cNvSpPr/>
          <p:nvPr userDrawn="1"/>
        </p:nvSpPr>
        <p:spPr>
          <a:xfrm>
            <a:off x="380144" y="1150706"/>
            <a:ext cx="8383712" cy="495214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462337" y="1243173"/>
            <a:ext cx="8229600" cy="479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02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3939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6845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4379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2785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715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451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3182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4869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3897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04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482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00CE-F31F-4E3A-9024-3BDE3A1CD996}" type="datetimeFigureOut">
              <a:rPr lang="pt-BR" smtClean="0"/>
              <a:pPr/>
              <a:t>02/04/2019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5B62CF1-6EF9-4D2C-97AC-030D615812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3161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65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89" y="973599"/>
            <a:ext cx="8923244" cy="52903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8813" y="154114"/>
            <a:ext cx="6400799" cy="63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BD7ABE5-21EA-4261-A5EB-9FBD926E5F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8642" y="6310649"/>
            <a:ext cx="1803254" cy="5046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7801" y="6310875"/>
            <a:ext cx="1756880" cy="50438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8" t="15102" r="5976" b="15678"/>
          <a:stretch/>
        </p:blipFill>
        <p:spPr>
          <a:xfrm>
            <a:off x="205485" y="154113"/>
            <a:ext cx="2126749" cy="632961"/>
          </a:xfrm>
          <a:prstGeom prst="rect">
            <a:avLst/>
          </a:prstGeom>
        </p:spPr>
      </p:pic>
      <p:sp>
        <p:nvSpPr>
          <p:cNvPr id="4" name="Retângulo 3"/>
          <p:cNvSpPr/>
          <p:nvPr userDrawn="1"/>
        </p:nvSpPr>
        <p:spPr>
          <a:xfrm>
            <a:off x="380144" y="1150706"/>
            <a:ext cx="8383712" cy="495214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337" y="1243173"/>
            <a:ext cx="8229600" cy="479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954" y="6214360"/>
            <a:ext cx="1392150" cy="75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491" y="6263966"/>
            <a:ext cx="710063" cy="5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47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m.jcnet.com.br/Geral/2018/11/dae-abre-chamamento-publico-para-adquirir-120-hectares-de-areas.html?fbclid=IwAR3R8isPkIkDAW8K4N7843_5Gkr7IxSus9M84oYZYRaZNltrDEpu977CVX4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uwoABNC2VY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sv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chart" Target="../charts/chart4.xml"/><Relationship Id="rId7" Type="http://schemas.openxmlformats.org/officeDocument/2006/relationships/image" Target="../media/image79.sv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7.svg"/><Relationship Id="rId4" Type="http://schemas.openxmlformats.org/officeDocument/2006/relationships/image" Target="../media/image69.png"/><Relationship Id="rId9" Type="http://schemas.openxmlformats.org/officeDocument/2006/relationships/image" Target="../media/image8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hyperlink" Target="http://g1.globo.com/sp/presidente-prudente-regiao/bom-dia-fronteira/videos/t/edicoes/v/populacao-pode-colaborar-com-o-plano-municipal-da-mata-atlantica/6295073/" TargetMode="External"/><Relationship Id="rId3" Type="http://schemas.openxmlformats.org/officeDocument/2006/relationships/diagramLayout" Target="../diagrams/layout3.xml"/><Relationship Id="rId12" Type="http://schemas.openxmlformats.org/officeDocument/2006/relationships/image" Target="../media/image90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88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6.png"/><Relationship Id="rId14" Type="http://schemas.microsoft.com/office/2007/relationships/diagramDrawing" Target="../diagrams/drawing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96.sv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94.sv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2E4F92A-680A-4766-A4B6-175026303C0C}"/>
              </a:ext>
            </a:extLst>
          </p:cNvPr>
          <p:cNvSpPr txBox="1"/>
          <p:nvPr/>
        </p:nvSpPr>
        <p:spPr>
          <a:xfrm>
            <a:off x="453093" y="1310293"/>
            <a:ext cx="8302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6">
                    <a:lumMod val="50000"/>
                  </a:schemeClr>
                </a:solidFill>
              </a:rPr>
              <a:t>Fortalecendo Conselhos Municipais de Meio Ambiente por meio da elaboração dos Planos Municipais de Conservação e Recuperação da Mata Atlântica </a:t>
            </a:r>
          </a:p>
          <a:p>
            <a:pPr algn="ctr"/>
            <a:r>
              <a:rPr lang="pt-BR" sz="3600" b="1" dirty="0">
                <a:solidFill>
                  <a:schemeClr val="accent6">
                    <a:lumMod val="50000"/>
                  </a:schemeClr>
                </a:solidFill>
              </a:rPr>
              <a:t>PMMA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BD7ABE5-21EA-4261-A5EB-9FBD926E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791" y="5213722"/>
            <a:ext cx="2054797" cy="5750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583" y="5008233"/>
            <a:ext cx="1782181" cy="9601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11" y="4821381"/>
            <a:ext cx="1411645" cy="112035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6615" y="5191004"/>
            <a:ext cx="2141766" cy="5977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15911" y="4353357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Iniciativa: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26527" y="4353357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Realização: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19539A1-B921-4322-95EB-8A05B7A876F4}"/>
              </a:ext>
            </a:extLst>
          </p:cNvPr>
          <p:cNvSpPr txBox="1"/>
          <p:nvPr/>
        </p:nvSpPr>
        <p:spPr>
          <a:xfrm>
            <a:off x="2422737" y="81854"/>
            <a:ext cx="571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chemeClr val="bg1"/>
                </a:solidFill>
              </a:rPr>
              <a:t>Projeto</a:t>
            </a:r>
          </a:p>
        </p:txBody>
      </p:sp>
    </p:spTree>
    <p:extLst>
      <p:ext uri="{BB962C8B-B14F-4D97-AF65-F5344CB8AC3E}">
        <p14:creationId xmlns:p14="http://schemas.microsoft.com/office/powerpoint/2010/main" xmlns="" val="7063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DA12C73-2FA8-454F-942F-90888748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859"/>
            <a:ext cx="5305647" cy="6037141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500EE76B-7875-462C-A59D-10D89BB6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OBSERVATÓRIO DO PMMA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07E0B3A-3917-4087-B4A4-459E76CA2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93" y="2454378"/>
            <a:ext cx="4081627" cy="358276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xmlns="" id="{84F72A6F-57D4-480C-8F17-D7878D1D433C}"/>
              </a:ext>
            </a:extLst>
          </p:cNvPr>
          <p:cNvSpPr/>
          <p:nvPr/>
        </p:nvSpPr>
        <p:spPr>
          <a:xfrm>
            <a:off x="4785432" y="2961168"/>
            <a:ext cx="905327" cy="47314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28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4BD34F98-AE97-4F54-9B99-677D8C99D56C}"/>
              </a:ext>
            </a:extLst>
          </p:cNvPr>
          <p:cNvSpPr/>
          <p:nvPr/>
        </p:nvSpPr>
        <p:spPr>
          <a:xfrm>
            <a:off x="4774019" y="3487478"/>
            <a:ext cx="928152" cy="4678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100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F975D79E-225D-4AB3-82C1-CFBFF6C88AD3}"/>
              </a:ext>
            </a:extLst>
          </p:cNvPr>
          <p:cNvSpPr/>
          <p:nvPr/>
        </p:nvSpPr>
        <p:spPr>
          <a:xfrm>
            <a:off x="4785432" y="4008473"/>
            <a:ext cx="905327" cy="467833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40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AF0C17EA-0A8A-43A8-AB9C-78A6EEFBD9DA}"/>
              </a:ext>
            </a:extLst>
          </p:cNvPr>
          <p:cNvSpPr/>
          <p:nvPr/>
        </p:nvSpPr>
        <p:spPr>
          <a:xfrm>
            <a:off x="4785432" y="4754494"/>
            <a:ext cx="905327" cy="467833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xmlns="" val="20445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A0082407-ABAE-403E-8BA6-32EA3C33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OBSERVATÓRIO PMMA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185A949-CD9B-4BD0-BB6E-42A01A6BB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33" y="867601"/>
            <a:ext cx="7673542" cy="59903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DBDEA86-6281-40C6-813F-A3F79D54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070EAEE-D38F-42CD-8865-D2C629C4A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" y="929936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280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351A69-F3DB-44EB-9B56-E07CFB8C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F61EF91-A020-4640-B806-A16C37C7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3" t="10625" r="37247" b="7660"/>
          <a:stretch/>
        </p:blipFill>
        <p:spPr>
          <a:xfrm>
            <a:off x="493251" y="374298"/>
            <a:ext cx="3835239" cy="610940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82A6CC1-FB78-4B9B-B67D-398A00724AA1}"/>
              </a:ext>
            </a:extLst>
          </p:cNvPr>
          <p:cNvSpPr txBox="1"/>
          <p:nvPr/>
        </p:nvSpPr>
        <p:spPr>
          <a:xfrm>
            <a:off x="4572000" y="1595021"/>
            <a:ext cx="43222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CEARÁ </a:t>
            </a:r>
          </a:p>
          <a:p>
            <a:endParaRPr lang="pt-BR" sz="2800" dirty="0"/>
          </a:p>
          <a:p>
            <a:r>
              <a:rPr lang="pt-BR" sz="2800" dirty="0"/>
              <a:t>-    6% do território na Mata Atlântica</a:t>
            </a:r>
          </a:p>
          <a:p>
            <a:pPr marL="457200" indent="-457200">
              <a:buFontTx/>
              <a:buChar char="-"/>
            </a:pPr>
            <a:r>
              <a:rPr lang="pt-BR" sz="2800" dirty="0"/>
              <a:t>62 municípios na Mata Atlântica de 184...</a:t>
            </a:r>
          </a:p>
          <a:p>
            <a:pPr marL="457200" indent="-457200">
              <a:buFontTx/>
              <a:buChar char="-"/>
            </a:pPr>
            <a:r>
              <a:rPr lang="pt-BR" sz="2800" dirty="0"/>
              <a:t>CDB para todos os Biomas</a:t>
            </a:r>
          </a:p>
          <a:p>
            <a:pPr marL="457200" indent="-457200">
              <a:buFontTx/>
              <a:buChar char="-"/>
            </a:pPr>
            <a:endParaRPr lang="pt-BR" sz="2800" dirty="0"/>
          </a:p>
          <a:p>
            <a:pPr marL="457200" indent="-457200">
              <a:buFontTx/>
              <a:buChar char="-"/>
            </a:pPr>
            <a:endParaRPr lang="pt-BR" sz="2800" dirty="0"/>
          </a:p>
          <a:p>
            <a:pPr marL="457200" indent="-457200">
              <a:buFontTx/>
              <a:buChar char="-"/>
            </a:pPr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35239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Exemplos de </a:t>
            </a:r>
            <a:r>
              <a:rPr lang="pt-BR" dirty="0" err="1"/>
              <a:t>PMMAs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9"/>
            <a:ext cx="8147248" cy="4684474"/>
          </a:xfrm>
        </p:spPr>
        <p:txBody>
          <a:bodyPr>
            <a:noAutofit/>
          </a:bodyPr>
          <a:lstStyle/>
          <a:p>
            <a:r>
              <a:rPr lang="pt-BR" sz="2400" b="1" dirty="0"/>
              <a:t>João Pessoa</a:t>
            </a:r>
            <a:r>
              <a:rPr lang="pt-BR" sz="2400" dirty="0"/>
              <a:t>: </a:t>
            </a:r>
            <a:r>
              <a:rPr lang="pt-BR" sz="2400" dirty="0" err="1"/>
              <a:t>cercamento</a:t>
            </a:r>
            <a:r>
              <a:rPr lang="pt-BR" sz="2400" dirty="0"/>
              <a:t> de áreas verdes, plantio em áreas de APP e redirecionamento de projetos de governo de áreas verdes para áreas degradadas públicas mapeadas no PMMA. Criação de um Sistema Municipal de Áreas Protegidas (SMAP), transformado em lei em 2011. </a:t>
            </a:r>
          </a:p>
          <a:p>
            <a:r>
              <a:rPr lang="pt-BR" sz="2400" b="1" dirty="0"/>
              <a:t>Maringá:</a:t>
            </a:r>
            <a:r>
              <a:rPr lang="pt-BR" sz="2400" dirty="0"/>
              <a:t> </a:t>
            </a:r>
            <a:r>
              <a:rPr lang="pt-BR" sz="2400" i="1" dirty="0"/>
              <a:t>Lei de Uso e Ocupação do Solo; IPTU Verde</a:t>
            </a:r>
          </a:p>
          <a:p>
            <a:r>
              <a:rPr lang="pt-BR" sz="2400" b="1" dirty="0"/>
              <a:t>Caxias do Sul</a:t>
            </a:r>
            <a:r>
              <a:rPr lang="pt-BR" sz="2400" dirty="0"/>
              <a:t>: mapeamento das áreas prioritárias no perímetro urbano. Inventário de arborização urbana; Compensações ambientais direcionada ao PMMA; CAR. PMMA associado às compensações.</a:t>
            </a:r>
          </a:p>
          <a:p>
            <a:r>
              <a:rPr lang="pt-BR" sz="2400" b="1" dirty="0"/>
              <a:t>Sorocaba</a:t>
            </a:r>
            <a:r>
              <a:rPr lang="pt-BR" sz="2400" dirty="0"/>
              <a:t>:  PMMA e Cerrado ; lei de sistema de áreas protegidas; plantio em </a:t>
            </a:r>
            <a:r>
              <a:rPr lang="pt-BR" sz="2400" dirty="0" err="1"/>
              <a:t>APPs</a:t>
            </a:r>
            <a:r>
              <a:rPr lang="pt-BR" sz="2400" dirty="0"/>
              <a:t> públicas. Novas </a:t>
            </a:r>
            <a:r>
              <a:rPr lang="pt-BR" sz="2400" dirty="0" err="1"/>
              <a:t>APAs</a:t>
            </a:r>
            <a:r>
              <a:rPr lang="pt-BR" sz="2400" dirty="0"/>
              <a:t> e </a:t>
            </a:r>
            <a:r>
              <a:rPr lang="pt-BR" sz="2400" dirty="0" err="1"/>
              <a:t>RPPNs</a:t>
            </a:r>
            <a:r>
              <a:rPr lang="pt-BR" sz="2400" dirty="0"/>
              <a:t>. Cadastramento de nascentes – projeto </a:t>
            </a:r>
            <a:r>
              <a:rPr lang="pt-BR" sz="2400" dirty="0" err="1"/>
              <a:t>Fehidro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561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BD3166-D0F2-4CFD-BC8A-4951CDEB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48" y="233627"/>
            <a:ext cx="6400799" cy="632960"/>
          </a:xfrm>
        </p:spPr>
        <p:txBody>
          <a:bodyPr>
            <a:normAutofit fontScale="90000"/>
          </a:bodyPr>
          <a:lstStyle/>
          <a:p>
            <a:r>
              <a:rPr lang="pt-BR" dirty="0"/>
              <a:t>MUNICÍPIO DE BAURU – SP, </a:t>
            </a:r>
            <a:br>
              <a:rPr lang="pt-BR" dirty="0"/>
            </a:br>
            <a:r>
              <a:rPr lang="pt-BR" dirty="0"/>
              <a:t>ALÉM DA MATA ATLÂNTICA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CBA0DCB-B15D-42DF-BDD9-E4C10BB8C522}"/>
              </a:ext>
            </a:extLst>
          </p:cNvPr>
          <p:cNvSpPr/>
          <p:nvPr/>
        </p:nvSpPr>
        <p:spPr>
          <a:xfrm>
            <a:off x="775252" y="1534014"/>
            <a:ext cx="75934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</a:rPr>
              <a:t>“Será dada prioridade às áreas destacadas como prioritárias à conservação do bioma cerrado no </a:t>
            </a:r>
            <a:r>
              <a:rPr lang="pt-BR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Plano Municipal de Conservação e Recuperação do Cerrado</a:t>
            </a:r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e Mata Atlântica</a:t>
            </a:r>
            <a:r>
              <a:rPr lang="pt-BR" sz="2000" i="1" dirty="0">
                <a:solidFill>
                  <a:srgbClr val="000000"/>
                </a:solidFill>
                <a:latin typeface="Arial" panose="020B0604020202020204" pitchFamily="34" charset="0"/>
              </a:rPr>
              <a:t>. A propriedade precisa ser situada dentro dos limites de Bauru e deve estar desocupada, livres de qualquer ônus, contaminação do solo, depósitos remanescentes, resíduos industriais, químicos ou perigosos.” </a:t>
            </a:r>
            <a:endParaRPr lang="pt-BR" sz="2000" i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6DF7D18-4145-4A20-839E-5DAB4937A46A}"/>
              </a:ext>
            </a:extLst>
          </p:cNvPr>
          <p:cNvSpPr/>
          <p:nvPr/>
        </p:nvSpPr>
        <p:spPr>
          <a:xfrm>
            <a:off x="860612" y="4036682"/>
            <a:ext cx="7788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https://m.jcnet.com.br/Geral/2018/11/dae-abre-chamamento-publico-para-adquirir-120-hectares-de-areas.html?fbclid=IwAR3R8isPkIkDAW8K4N7843_5Gkr7IxSus9M84oYZYRaZNltrDEpu977CVX4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1765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499992" y="260648"/>
            <a:ext cx="428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6666"/>
                </a:solidFill>
              </a:rPr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59632" y="155679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pt-BR" dirty="0"/>
          </a:p>
          <a:p>
            <a:pPr marL="342900" indent="-342900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781944" y="162362"/>
            <a:ext cx="5364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PMMA de Caxias do Sul</a:t>
            </a:r>
          </a:p>
          <a:p>
            <a:pPr algn="ctr"/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573" y="1260921"/>
            <a:ext cx="5555975" cy="480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B63614A-B0D7-42AF-B462-F3825F2BADF1}"/>
              </a:ext>
            </a:extLst>
          </p:cNvPr>
          <p:cNvSpPr/>
          <p:nvPr/>
        </p:nvSpPr>
        <p:spPr>
          <a:xfrm>
            <a:off x="6546575" y="2314328"/>
            <a:ext cx="22724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https://www.youtube.com/watch?v=vuwoABNC2VY</a:t>
            </a:r>
            <a:endParaRPr lang="pt-BR" dirty="0"/>
          </a:p>
          <a:p>
            <a:endParaRPr lang="pt-BR" dirty="0"/>
          </a:p>
          <a:p>
            <a:pPr algn="ctr"/>
            <a:r>
              <a:rPr lang="pt-BR" sz="4000" b="1" dirty="0"/>
              <a:t>Filme </a:t>
            </a:r>
            <a:r>
              <a:rPr lang="pt-BR" sz="4000" b="1" i="1" dirty="0"/>
              <a:t>CUMPRA-SE!</a:t>
            </a:r>
          </a:p>
        </p:txBody>
      </p:sp>
    </p:spTree>
    <p:extLst>
      <p:ext uri="{BB962C8B-B14F-4D97-AF65-F5344CB8AC3E}">
        <p14:creationId xmlns:p14="http://schemas.microsoft.com/office/powerpoint/2010/main" xmlns="" val="23630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9">
            <a:extLst>
              <a:ext uri="{FF2B5EF4-FFF2-40B4-BE49-F238E27FC236}">
                <a16:creationId xmlns:a16="http://schemas.microsoft.com/office/drawing/2014/main" xmlns="" id="{4F2119FC-332E-44E4-AC8F-49A244EE4A52}"/>
              </a:ext>
            </a:extLst>
          </p:cNvPr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" y="0"/>
            <a:ext cx="5274365" cy="6858000"/>
          </a:xfrm>
          <a:prstGeom prst="rect">
            <a:avLst/>
          </a:prstGeom>
          <a:noFill/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4B449447-A1A9-4EA3-885E-FD74F04BA72F}"/>
              </a:ext>
            </a:extLst>
          </p:cNvPr>
          <p:cNvSpPr/>
          <p:nvPr/>
        </p:nvSpPr>
        <p:spPr>
          <a:xfrm>
            <a:off x="5181598" y="0"/>
            <a:ext cx="3816627" cy="10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200">
              <a:spcAft>
                <a:spcPts val="0"/>
              </a:spcAft>
              <a:tabLst>
                <a:tab pos="2794000" algn="l"/>
              </a:tabLst>
            </a:pPr>
            <a:r>
              <a:rPr lang="pt-BR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</a:rPr>
              <a:t>Área de abrangência da Mata Atlântica, segundo a Lei 1</a:t>
            </a:r>
            <a:r>
              <a:rPr lang="pt-BR" sz="1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</a:rPr>
              <a:t>1.428/2006 e Decreto 6.660/2008.</a:t>
            </a:r>
            <a:endParaRPr lang="pt-BR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000"/>
              </a:lnSpc>
              <a:spcAft>
                <a:spcPts val="0"/>
              </a:spcAft>
            </a:pP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FBF4B53-91BA-4E3C-A820-7C636D28E823}"/>
              </a:ext>
            </a:extLst>
          </p:cNvPr>
          <p:cNvSpPr/>
          <p:nvPr/>
        </p:nvSpPr>
        <p:spPr>
          <a:xfrm>
            <a:off x="463826" y="1305341"/>
            <a:ext cx="8216347" cy="46782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DECRETO 6.660/2008 – </a:t>
            </a:r>
          </a:p>
          <a:p>
            <a:pPr algn="ctr"/>
            <a:r>
              <a:rPr lang="pt-BR" b="1" dirty="0"/>
              <a:t>CAPITULO XIV -  DO PLANO MUNICIPAL DE CONSERVAÇÃO E RECUPERAÇÃO DA MATA ATLÂNTICA - PMMA</a:t>
            </a:r>
          </a:p>
          <a:p>
            <a:r>
              <a:rPr lang="pt-BR" dirty="0"/>
              <a:t>Art. 43. O plano municipal de conservação e recuperação da Mata Atlântica, de que trata o art. 38 da Lei n. 11.428, de 2006, deverá conter, no mínimo, os seguintes itens: </a:t>
            </a:r>
          </a:p>
          <a:p>
            <a:r>
              <a:rPr lang="pt-BR" dirty="0"/>
              <a:t>I - diagnóstico da vegetação nativa contendo mapeamento dos remanescentes em escala de 1:50.000 ou maior; </a:t>
            </a:r>
          </a:p>
          <a:p>
            <a:r>
              <a:rPr lang="pt-BR" dirty="0"/>
              <a:t>II - indicação dos principais vetores de desmatamento ou destruição da vegetação nativa; </a:t>
            </a:r>
          </a:p>
          <a:p>
            <a:r>
              <a:rPr lang="pt-BR" dirty="0"/>
              <a:t>III - indicação de áreas prioritárias para conservação e recuperação da vegetação nativa; e </a:t>
            </a:r>
          </a:p>
          <a:p>
            <a:r>
              <a:rPr lang="pt-BR" dirty="0"/>
              <a:t>IV - indicações de ações preventivas aos desmatamentos ou destruição da vegetação nativa e de conservação e utilização sustentável da Mata Atlântica no Município. </a:t>
            </a:r>
          </a:p>
          <a:p>
            <a:r>
              <a:rPr lang="pt-BR" dirty="0">
                <a:highlight>
                  <a:srgbClr val="FFFF00"/>
                </a:highlight>
              </a:rPr>
              <a:t>Parágrafo único. O plano municipal de que trata o caput poderá ser elaborado em parceria com instituições de pesquisa ou organizações da sociedade civil, devendo ser aprovado pelo </a:t>
            </a:r>
            <a:r>
              <a:rPr lang="pt-BR" sz="2800" b="1" dirty="0">
                <a:highlight>
                  <a:srgbClr val="FFFF00"/>
                </a:highlight>
              </a:rPr>
              <a:t>Conselho Municipal de Meio Ambiente. </a:t>
            </a:r>
          </a:p>
        </p:txBody>
      </p:sp>
    </p:spTree>
    <p:extLst>
      <p:ext uri="{BB962C8B-B14F-4D97-AF65-F5344CB8AC3E}">
        <p14:creationId xmlns:p14="http://schemas.microsoft.com/office/powerpoint/2010/main" xmlns="" val="1702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7B3C78-65B1-40AA-B667-DD5D788A8D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9A79261-3B91-4ADA-A093-0ADB22A3A3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74C2AF4-9441-40E4-8DB9-7BD60FAF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82" y="0"/>
            <a:ext cx="9159181" cy="68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78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ta para a direita 28"/>
          <p:cNvSpPr/>
          <p:nvPr/>
        </p:nvSpPr>
        <p:spPr>
          <a:xfrm>
            <a:off x="4780932" y="2976429"/>
            <a:ext cx="1840258" cy="6329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57357" y="2451157"/>
            <a:ext cx="2232249" cy="116853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PLANO DIRETOR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01578" y="4123808"/>
            <a:ext cx="3312367" cy="116853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PLANO DE BACIA HIDROGRÁFICA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2879" y="3372637"/>
            <a:ext cx="3776869" cy="9954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PLANO MUNICIPAL DE SANEAMENTO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23" y="986644"/>
            <a:ext cx="3456384" cy="1687890"/>
          </a:xfrm>
          <a:prstGeom prst="ellipse">
            <a:avLst/>
          </a:prstGeom>
          <a:solidFill>
            <a:srgbClr val="FFFFCC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3300"/>
                </a:solidFill>
              </a:rPr>
              <a:t>PLANO MUNICIPAL DA MATA ATLÂNTICA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1842052" y="2651835"/>
            <a:ext cx="1535344" cy="64918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ZEE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273481" y="5019898"/>
            <a:ext cx="2766957" cy="116853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PLANOS DE MANEJO </a:t>
            </a:r>
            <a:r>
              <a:rPr lang="pt-BR" sz="2400" dirty="0" err="1"/>
              <a:t>UCs</a:t>
            </a:r>
            <a:endParaRPr lang="pt-BR" sz="24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3567539" y="4339861"/>
            <a:ext cx="2127561" cy="1168539"/>
          </a:xfrm>
          <a:prstGeom prst="ellipse">
            <a:avLst/>
          </a:prstGeom>
          <a:solidFill>
            <a:srgbClr val="FFC0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OUTROS PLANOS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/>
              <a:t>Planos Municipais da Mata Atlântica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B1EDF5B-F5DD-4E56-BFE1-E7C5EA83FA37}"/>
              </a:ext>
            </a:extLst>
          </p:cNvPr>
          <p:cNvSpPr/>
          <p:nvPr/>
        </p:nvSpPr>
        <p:spPr>
          <a:xfrm>
            <a:off x="2957287" y="1371184"/>
            <a:ext cx="3118851" cy="2749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Propõe apresentar ações  estratégicas que implementam outros instrumentos de gestão territorial previstos em normas e regulamentos federais e estaduais, em nível local, com a participação da sociedade!!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E1CED4F-6B2A-4AF3-B1C6-96A0539851A8}"/>
              </a:ext>
            </a:extLst>
          </p:cNvPr>
          <p:cNvSpPr/>
          <p:nvPr/>
        </p:nvSpPr>
        <p:spPr>
          <a:xfrm>
            <a:off x="6634667" y="2266794"/>
            <a:ext cx="2040835" cy="2101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PLANEJAMENTO INTEGRADO PARTICIPATIVO</a:t>
            </a:r>
          </a:p>
        </p:txBody>
      </p:sp>
      <p:pic>
        <p:nvPicPr>
          <p:cNvPr id="6" name="Gráfico 5" descr="Árvore de folhas secas">
            <a:extLst>
              <a:ext uri="{FF2B5EF4-FFF2-40B4-BE49-F238E27FC236}">
                <a16:creationId xmlns:a16="http://schemas.microsoft.com/office/drawing/2014/main" xmlns="" id="{16161670-733E-48CB-A08B-2D07B67E4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06399" y="3820991"/>
            <a:ext cx="1070613" cy="1070613"/>
          </a:xfrm>
          <a:prstGeom prst="rect">
            <a:avLst/>
          </a:prstGeom>
        </p:spPr>
      </p:pic>
      <p:pic>
        <p:nvPicPr>
          <p:cNvPr id="8" name="Gráfico 7" descr="Grupo">
            <a:extLst>
              <a:ext uri="{FF2B5EF4-FFF2-40B4-BE49-F238E27FC236}">
                <a16:creationId xmlns:a16="http://schemas.microsoft.com/office/drawing/2014/main" xmlns="" id="{3186EED7-8BAF-49A6-A18B-CBB46B2E8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23934" y="1426527"/>
            <a:ext cx="1662299" cy="1662299"/>
          </a:xfrm>
          <a:prstGeom prst="rect">
            <a:avLst/>
          </a:prstGeom>
        </p:spPr>
      </p:pic>
      <p:pic>
        <p:nvPicPr>
          <p:cNvPr id="16" name="Gráfico 15" descr="Termômetro">
            <a:extLst>
              <a:ext uri="{FF2B5EF4-FFF2-40B4-BE49-F238E27FC236}">
                <a16:creationId xmlns:a16="http://schemas.microsoft.com/office/drawing/2014/main" xmlns="" id="{6639A5DE-3A2D-4CEE-B865-8487C4C4E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75170" y="5072282"/>
            <a:ext cx="726462" cy="726462"/>
          </a:xfrm>
          <a:prstGeom prst="rect">
            <a:avLst/>
          </a:prstGeom>
        </p:spPr>
      </p:pic>
      <p:pic>
        <p:nvPicPr>
          <p:cNvPr id="18" name="Gráfico 17" descr="Trem">
            <a:extLst>
              <a:ext uri="{FF2B5EF4-FFF2-40B4-BE49-F238E27FC236}">
                <a16:creationId xmlns:a16="http://schemas.microsoft.com/office/drawing/2014/main" xmlns="" id="{D50C203C-5471-43BD-9324-A74BE02FF3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06399" y="5105976"/>
            <a:ext cx="650993" cy="650993"/>
          </a:xfrm>
          <a:prstGeom prst="rect">
            <a:avLst/>
          </a:prstGeom>
        </p:spPr>
      </p:pic>
      <p:pic>
        <p:nvPicPr>
          <p:cNvPr id="20" name="Gráfico 19" descr="Fábrica">
            <a:extLst>
              <a:ext uri="{FF2B5EF4-FFF2-40B4-BE49-F238E27FC236}">
                <a16:creationId xmlns:a16="http://schemas.microsoft.com/office/drawing/2014/main" xmlns="" id="{6E6126E3-E038-4FE5-A384-A419C2EC2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823031" y="49333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0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809A373-8D70-4C3F-8F8F-9246FB8E3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920" y="54705"/>
            <a:ext cx="7666159" cy="6748589"/>
          </a:xfrm>
        </p:spPr>
      </p:pic>
    </p:spTree>
    <p:extLst>
      <p:ext uri="{BB962C8B-B14F-4D97-AF65-F5344CB8AC3E}">
        <p14:creationId xmlns:p14="http://schemas.microsoft.com/office/powerpoint/2010/main" xmlns="" val="32428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2E4F92A-680A-4766-A4B6-175026303C0C}"/>
              </a:ext>
            </a:extLst>
          </p:cNvPr>
          <p:cNvSpPr txBox="1"/>
          <p:nvPr/>
        </p:nvSpPr>
        <p:spPr>
          <a:xfrm>
            <a:off x="1475129" y="1584773"/>
            <a:ext cx="7193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O Projeto </a:t>
            </a:r>
          </a:p>
          <a:p>
            <a:pPr marL="571500" indent="-571500">
              <a:buFontTx/>
              <a:buChar char="-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O PMMA nos 17 Estados </a:t>
            </a:r>
          </a:p>
          <a:p>
            <a:pPr marL="571500" indent="-571500">
              <a:buFontTx/>
              <a:buChar char="-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A Mata Atlântica</a:t>
            </a:r>
          </a:p>
          <a:p>
            <a:pPr marL="571500" indent="-571500">
              <a:buFontTx/>
              <a:buChar char="-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O PMMA métodos</a:t>
            </a:r>
          </a:p>
          <a:p>
            <a:pPr marL="571500" indent="-571500">
              <a:buFontTx/>
              <a:buChar char="-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A Consulta Pública de Percepção Ambiental</a:t>
            </a:r>
          </a:p>
          <a:p>
            <a:pPr marL="571500" indent="-571500">
              <a:buFontTx/>
              <a:buChar char="-"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Os Parceiros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BD7ABE5-21EA-4261-A5EB-9FBD926E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791" y="5213722"/>
            <a:ext cx="2054797" cy="5750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583" y="5008233"/>
            <a:ext cx="1782181" cy="9601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11" y="4821381"/>
            <a:ext cx="1411645" cy="112035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6615" y="5191004"/>
            <a:ext cx="2141766" cy="5977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15911" y="4353357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Iniciativa: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26527" y="4353357"/>
            <a:ext cx="170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Realização:</a:t>
            </a:r>
          </a:p>
        </p:txBody>
      </p:sp>
    </p:spTree>
    <p:extLst>
      <p:ext uri="{BB962C8B-B14F-4D97-AF65-F5344CB8AC3E}">
        <p14:creationId xmlns:p14="http://schemas.microsoft.com/office/powerpoint/2010/main" xmlns="" val="279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2449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7" name="Diagrama 36"/>
          <p:cNvGraphicFramePr/>
          <p:nvPr>
            <p:extLst>
              <p:ext uri="{D42A27DB-BD31-4B8C-83A1-F6EECF244321}">
                <p14:modId xmlns:p14="http://schemas.microsoft.com/office/powerpoint/2010/main" xmlns="" val="3682647832"/>
              </p:ext>
            </p:extLst>
          </p:nvPr>
        </p:nvGraphicFramePr>
        <p:xfrm>
          <a:off x="287524" y="116632"/>
          <a:ext cx="874897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Retângulo de cantos arredondados 37"/>
          <p:cNvSpPr/>
          <p:nvPr/>
        </p:nvSpPr>
        <p:spPr>
          <a:xfrm>
            <a:off x="3878889" y="2636912"/>
            <a:ext cx="1584176" cy="720080"/>
          </a:xfrm>
          <a:prstGeom prst="roundRect">
            <a:avLst/>
          </a:prstGeom>
          <a:gradFill>
            <a:gsLst>
              <a:gs pos="0">
                <a:schemeClr val="accent4"/>
              </a:gs>
              <a:gs pos="80000">
                <a:schemeClr val="accent4"/>
              </a:gs>
              <a:gs pos="100000">
                <a:schemeClr val="accent4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Processo participativo</a:t>
            </a:r>
            <a:endParaRPr lang="pt-BR" sz="12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2704293" y="17770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Revisões/ melhorias</a:t>
            </a:r>
          </a:p>
        </p:txBody>
      </p:sp>
      <p:cxnSp>
        <p:nvCxnSpPr>
          <p:cNvPr id="40" name="Conector de seta reta 39"/>
          <p:cNvCxnSpPr/>
          <p:nvPr/>
        </p:nvCxnSpPr>
        <p:spPr>
          <a:xfrm flipV="1">
            <a:off x="4670977" y="1268760"/>
            <a:ext cx="0" cy="1152128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377572" y="1772816"/>
            <a:ext cx="418564" cy="648072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/>
        </p:nvCxnSpPr>
        <p:spPr>
          <a:xfrm flipV="1">
            <a:off x="5676848" y="2780928"/>
            <a:ext cx="551336" cy="18002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5586854" y="3539703"/>
            <a:ext cx="427547" cy="537369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>
            <a:off x="5159307" y="3692102"/>
            <a:ext cx="303758" cy="1177058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 flipH="1">
            <a:off x="3878889" y="3692102"/>
            <a:ext cx="313948" cy="1177058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de seta reta 45"/>
          <p:cNvCxnSpPr/>
          <p:nvPr/>
        </p:nvCxnSpPr>
        <p:spPr>
          <a:xfrm flipH="1">
            <a:off x="3352365" y="3539703"/>
            <a:ext cx="283532" cy="537369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flipH="1" flipV="1">
            <a:off x="3059832" y="2780928"/>
            <a:ext cx="529370" cy="148740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 flipV="1">
            <a:off x="3494131" y="1844824"/>
            <a:ext cx="406451" cy="576064"/>
          </a:xfrm>
          <a:prstGeom prst="straightConnector1">
            <a:avLst/>
          </a:prstGeom>
          <a:ln w="127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6588224" y="181178"/>
            <a:ext cx="1564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1 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Preparação para o processo PMMA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397260" y="5491597"/>
            <a:ext cx="15315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</a:t>
            </a:r>
            <a:r>
              <a:rPr lang="pt-BR" sz="1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Elaboração do PMMA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395536" y="4221088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3 </a:t>
            </a: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467544" y="1473541"/>
            <a:ext cx="1440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4 </a:t>
            </a:r>
            <a:r>
              <a:rPr lang="pt-BR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7703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A3B4B71-1F51-4859-A1C3-77822B7392CB}"/>
              </a:ext>
            </a:extLst>
          </p:cNvPr>
          <p:cNvSpPr/>
          <p:nvPr/>
        </p:nvSpPr>
        <p:spPr>
          <a:xfrm>
            <a:off x="556590" y="2005621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• No enfrentamento aos riscos das mudanças climáticas, que já geram impactos sobre os sistemas naturais e sociais, a estratégia da Adaptação Baseada em Ecossistemas destaca-se como oportunidade significativa para o Brasil. A agenda de adaptação aos efeitos adversos da mudança do clima demanda uma abordagem inovadora e estratégica, como aquela com base em ecossistemas. Por meio desta ferramenta, o manejo da biodiversidade poderá aprimorar o fluxo e a qualidade da água e reduzir a vulnerabilidade a desastres naturais 4 e a seus consequentes impactos, como os gerados por deslizamentos e pela elevação do nível do mar. Tais práticas têm menor custo que as alternativas baseadas na construção de infraestruturas convencionais. </a:t>
            </a:r>
            <a:r>
              <a:rPr lang="pt-BR" b="1" dirty="0"/>
              <a:t>A adaptação baseada em ecossistemas, ao mesmo tempo em que conserva ou recupera recursos naturais, sequestra ou estoca carbono, tem ainda o potencial de reduzir pobreza.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4CD5327-AB15-4B68-BB8B-4FC2971D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542925"/>
            <a:ext cx="78771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8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577845"/>
            <a:ext cx="9144000" cy="629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4784" y="91768"/>
            <a:ext cx="6400799" cy="632960"/>
          </a:xfrm>
          <a:solidFill>
            <a:srgbClr val="003300"/>
          </a:solidFill>
        </p:spPr>
        <p:txBody>
          <a:bodyPr>
            <a:normAutofit/>
          </a:bodyPr>
          <a:lstStyle/>
          <a:p>
            <a:r>
              <a:rPr lang="pt-BR" b="1" i="1" dirty="0"/>
              <a:t>Resultados possíveis do PMMA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8316416" y="1491616"/>
            <a:ext cx="144016" cy="58972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737267" y="1742791"/>
            <a:ext cx="172819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1.Criação de UCs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5220072" y="5589240"/>
            <a:ext cx="576064" cy="43204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211960" y="6032381"/>
            <a:ext cx="158417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2.Formação de corredores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668344" y="979187"/>
            <a:ext cx="14717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3.Proteção de áreas frágeis</a:t>
            </a:r>
          </a:p>
        </p:txBody>
      </p:sp>
      <p:cxnSp>
        <p:nvCxnSpPr>
          <p:cNvPr id="17" name="Conector de seta reta 16"/>
          <p:cNvCxnSpPr/>
          <p:nvPr/>
        </p:nvCxnSpPr>
        <p:spPr>
          <a:xfrm flipH="1">
            <a:off x="2123728" y="2081345"/>
            <a:ext cx="864096" cy="33954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>
            <a:off x="2555776" y="1321844"/>
            <a:ext cx="864096" cy="33954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419872" y="1148432"/>
            <a:ext cx="208823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4.Proteção mananciais</a:t>
            </a:r>
          </a:p>
        </p:txBody>
      </p:sp>
      <p:cxnSp>
        <p:nvCxnSpPr>
          <p:cNvPr id="22" name="Conector de seta reta 21"/>
          <p:cNvCxnSpPr/>
          <p:nvPr/>
        </p:nvCxnSpPr>
        <p:spPr>
          <a:xfrm flipH="1">
            <a:off x="4891593" y="3254881"/>
            <a:ext cx="288032" cy="67468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4494067" y="2670106"/>
            <a:ext cx="137111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5.Áreas para recuperação</a:t>
            </a:r>
          </a:p>
        </p:txBody>
      </p:sp>
      <p:cxnSp>
        <p:nvCxnSpPr>
          <p:cNvPr id="25" name="Conector de seta reta 24"/>
          <p:cNvCxnSpPr>
            <a:stCxn id="24" idx="3"/>
          </p:cNvCxnSpPr>
          <p:nvPr/>
        </p:nvCxnSpPr>
        <p:spPr>
          <a:xfrm flipV="1">
            <a:off x="5865184" y="2420888"/>
            <a:ext cx="1039680" cy="54160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>
            <a:off x="7596336" y="4221088"/>
            <a:ext cx="432048" cy="48355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6804248" y="3636313"/>
            <a:ext cx="230425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6.Ecoturismo e atividades sustentáveis</a:t>
            </a:r>
          </a:p>
        </p:txBody>
      </p:sp>
      <p:cxnSp>
        <p:nvCxnSpPr>
          <p:cNvPr id="33" name="Conector de seta reta 32"/>
          <p:cNvCxnSpPr/>
          <p:nvPr/>
        </p:nvCxnSpPr>
        <p:spPr>
          <a:xfrm>
            <a:off x="3601363" y="3592221"/>
            <a:ext cx="394573" cy="61431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>
            <a:off x="1259632" y="1491615"/>
            <a:ext cx="394573" cy="61431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>
            <a:off x="1115616" y="3140968"/>
            <a:ext cx="721074" cy="1650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50295" y="2807864"/>
            <a:ext cx="140662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7.Fiscalização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32401" y="1102297"/>
            <a:ext cx="140662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3300"/>
                </a:solidFill>
              </a:rPr>
              <a:t>8.AbE</a:t>
            </a:r>
          </a:p>
        </p:txBody>
      </p:sp>
    </p:spTree>
    <p:extLst>
      <p:ext uri="{BB962C8B-B14F-4D97-AF65-F5344CB8AC3E}">
        <p14:creationId xmlns:p14="http://schemas.microsoft.com/office/powerpoint/2010/main" xmlns="" val="6401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  <p:bldP spid="21" grpId="0" animBg="1"/>
      <p:bldP spid="24" grpId="0" animBg="1"/>
      <p:bldP spid="32" grpId="0" animBg="1"/>
      <p:bldP spid="38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5E08C9-3957-4FC4-B493-1F7BD385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/>
              <a:t>Implementa metas da CDB e ODS...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AE64B039-C473-4E1D-8C98-3F44F57CE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580" y="1212652"/>
            <a:ext cx="8203220" cy="42082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C45E0DC-0FDC-491C-89E9-106D255D08B1}"/>
              </a:ext>
            </a:extLst>
          </p:cNvPr>
          <p:cNvSpPr/>
          <p:nvPr/>
        </p:nvSpPr>
        <p:spPr>
          <a:xfrm>
            <a:off x="400453" y="5574690"/>
            <a:ext cx="8579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http://web.unep.org/americalatinacaribe/br/onu-meio-ambiente-e-associa%C3%A7%C3%A3o-nacional-dos-%C3%B3rg%C3%A3os-municipais-e-meio-ambiente-anamma-assinam</a:t>
            </a:r>
          </a:p>
        </p:txBody>
      </p:sp>
    </p:spTree>
    <p:extLst>
      <p:ext uri="{BB962C8B-B14F-4D97-AF65-F5344CB8AC3E}">
        <p14:creationId xmlns:p14="http://schemas.microsoft.com/office/powerpoint/2010/main" xmlns="" val="1860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4F58183-FA55-4EC2-A326-459C6D960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18" y="1152144"/>
            <a:ext cx="3534965" cy="49768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7C20256-EE63-4DD6-8B11-E241A3C390E1}"/>
              </a:ext>
            </a:extLst>
          </p:cNvPr>
          <p:cNvSpPr txBox="1"/>
          <p:nvPr/>
        </p:nvSpPr>
        <p:spPr>
          <a:xfrm>
            <a:off x="4731630" y="1235357"/>
            <a:ext cx="4114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Cada Estado deve possuir uma regulamentação que estabeleça seu Cadastro Técnico Estadual, adicionando ao Cadastro Técnico Federal atividades com determinado potencial poluidor e porte, complementando o cadastro federal e apoiando a fiscalização sobre estas atividades, passando a receber até 60% do valor arrecadado pela União.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2CC7D1C-BA94-4099-81FE-A252996A379F}"/>
              </a:ext>
            </a:extLst>
          </p:cNvPr>
          <p:cNvSpPr txBox="1">
            <a:spLocks/>
          </p:cNvSpPr>
          <p:nvPr/>
        </p:nvSpPr>
        <p:spPr>
          <a:xfrm>
            <a:off x="2346900" y="200497"/>
            <a:ext cx="6651325" cy="63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latin typeface="+mn-lt"/>
              </a:rPr>
              <a:t>Mobiliza pelo recebimento da TCFA -                     taxa de controle e fiscalização ambiental</a:t>
            </a:r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xmlns="" id="{82B92B5A-BA70-4BFA-8A63-7E5E4FD5B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295" y="2100343"/>
            <a:ext cx="8276736" cy="421419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A329709-62A0-4007-B04E-08367366E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6145"/>
            <a:ext cx="9144000" cy="5188857"/>
          </a:xfrm>
          <a:prstGeom prst="rect">
            <a:avLst/>
          </a:prstGeom>
        </p:spPr>
      </p:pic>
      <p:pic>
        <p:nvPicPr>
          <p:cNvPr id="6" name="Imagem 5" descr="Uma imagem contendo captura de tela&#10;&#10;Descrição gerada automaticamente">
            <a:extLst>
              <a:ext uri="{FF2B5EF4-FFF2-40B4-BE49-F238E27FC236}">
                <a16:creationId xmlns:a16="http://schemas.microsoft.com/office/drawing/2014/main" xmlns="" id="{C799EA89-6687-4C4B-B3A0-F0A4EA086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563" y="0"/>
            <a:ext cx="4862437" cy="67346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6687A5E-0AB5-4021-874D-A4311FFAD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9594" r="15092" b="7331"/>
          <a:stretch/>
        </p:blipFill>
        <p:spPr>
          <a:xfrm>
            <a:off x="-52531" y="261999"/>
            <a:ext cx="4733882" cy="6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2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0C551FC-D59C-46F6-B3A0-A4E12B411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43" y="1238043"/>
            <a:ext cx="3686175" cy="47529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E90075E-0FFA-4DA8-B3FD-9BA084A83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17" y="1238043"/>
            <a:ext cx="4610771" cy="26846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0324F4A-9335-483F-8B3E-3233D3C91C9D}"/>
              </a:ext>
            </a:extLst>
          </p:cNvPr>
          <p:cNvSpPr txBox="1"/>
          <p:nvPr/>
        </p:nvSpPr>
        <p:spPr>
          <a:xfrm>
            <a:off x="4565916" y="4174435"/>
            <a:ext cx="380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RESULTADO CEARÁ...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A4916CA-4CAF-4112-93C5-FB1C9F7E205E}"/>
              </a:ext>
            </a:extLst>
          </p:cNvPr>
          <p:cNvSpPr/>
          <p:nvPr/>
        </p:nvSpPr>
        <p:spPr>
          <a:xfrm>
            <a:off x="4200988" y="479555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https://www.opovo.com.br/noticias/fortaleza/2018/09/operacao-mata-atlantica-confirma-desmatamento-de-282-56-hectares-no-ce.html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4F44DA5-0179-4BF1-901E-BDFF62693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0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245912F-34EA-46B2-BD8A-43E1E0DE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1382574"/>
            <a:ext cx="6467475" cy="45434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16D11A8-A0FD-4A70-A419-9DB51606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01" y="270221"/>
            <a:ext cx="5705475" cy="59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8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ED143F-2942-46B9-8BE3-220E1A7D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Realiza o CAR – cadastro ambiental rural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0285EEF-DDC4-40D5-A3C3-BB5EFC29C8E1}"/>
              </a:ext>
            </a:extLst>
          </p:cNvPr>
          <p:cNvSpPr/>
          <p:nvPr/>
        </p:nvSpPr>
        <p:spPr>
          <a:xfrm>
            <a:off x="675861" y="5724939"/>
            <a:ext cx="7314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http://www.ambiente.sp.gov.br/ministerio-do-meio-ambiente-e-anamma-assinam-acordo-de-cooperacao/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B8A5169-CBD6-4C5D-B2C3-AA3F178B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87" y="1161549"/>
            <a:ext cx="7251450" cy="45536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9FFB6A3-A971-43AA-B43E-3BF2D5E10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2" t="10856" r="36329" b="9839"/>
          <a:stretch/>
        </p:blipFill>
        <p:spPr>
          <a:xfrm>
            <a:off x="493427" y="154114"/>
            <a:ext cx="8157145" cy="62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3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C2B9054-6EE8-4A2E-8417-7AC940BAC830}"/>
              </a:ext>
            </a:extLst>
          </p:cNvPr>
          <p:cNvSpPr/>
          <p:nvPr/>
        </p:nvSpPr>
        <p:spPr>
          <a:xfrm>
            <a:off x="364175" y="5735230"/>
            <a:ext cx="443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http://www.car.gov.br/publico/imoveis/index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9E30180-38E0-4995-9F75-6CB8FB0F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249"/>
            <a:ext cx="9144000" cy="46124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C887C7F-B72A-4070-B689-B590B33AE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23B105D-4A22-4E23-9B3C-E3E951E26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0FA68A4-7F1C-4388-8364-CDFC45D9F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23187698-5025-4412-B614-A0276DD1E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D879D348-5E21-4B89-8E52-1654C1A37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1039"/>
            <a:ext cx="9144000" cy="5140990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44DD3146-EAFF-4729-9A1A-C151D2297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3575" y="-314142"/>
            <a:ext cx="4261195" cy="7575458"/>
          </a:xfrm>
          <a:prstGeom prst="rect">
            <a:avLst/>
          </a:prstGeom>
        </p:spPr>
      </p:pic>
      <p:pic>
        <p:nvPicPr>
          <p:cNvPr id="18" name="Imagem 17" descr="Uma imagem contendo texto, quadro de comunicações&#10;&#10;Descrição gerada automaticamente">
            <a:extLst>
              <a:ext uri="{FF2B5EF4-FFF2-40B4-BE49-F238E27FC236}">
                <a16:creationId xmlns:a16="http://schemas.microsoft.com/office/drawing/2014/main" xmlns="" id="{18F5F8A4-2DD5-478B-9FFA-D541C1722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230" y="-1232454"/>
            <a:ext cx="4950309" cy="8800549"/>
          </a:xfrm>
          <a:prstGeom prst="rect">
            <a:avLst/>
          </a:prstGeom>
          <a:scene3d>
            <a:camera prst="orthographicFront">
              <a:rot lat="21299999" lon="60000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46513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E7C6733-DF22-4C76-8344-AA6FF189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235" y="0"/>
            <a:ext cx="6683765" cy="1028700"/>
          </a:xfrm>
        </p:spPr>
        <p:txBody>
          <a:bodyPr>
            <a:normAutofit/>
          </a:bodyPr>
          <a:lstStyle/>
          <a:p>
            <a:r>
              <a:rPr lang="pt-BR" sz="2400" dirty="0"/>
              <a:t>Implementa a Lei Federal 6938/1981</a:t>
            </a:r>
            <a:br>
              <a:rPr lang="pt-BR" sz="2400" dirty="0"/>
            </a:br>
            <a:r>
              <a:rPr lang="pt-BR" sz="2400" dirty="0"/>
              <a:t>sistema nacional do meio ambiente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4191434376"/>
              </p:ext>
            </p:extLst>
          </p:nvPr>
        </p:nvGraphicFramePr>
        <p:xfrm>
          <a:off x="0" y="1472363"/>
          <a:ext cx="8738754" cy="482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F780F38-A9E0-48F1-A7FD-8F17029A84B9}"/>
              </a:ext>
            </a:extLst>
          </p:cNvPr>
          <p:cNvSpPr/>
          <p:nvPr/>
        </p:nvSpPr>
        <p:spPr>
          <a:xfrm>
            <a:off x="1017752" y="1907341"/>
            <a:ext cx="1766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Nacional</a:t>
            </a:r>
            <a:r>
              <a:rPr lang="pt-B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pt-BR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4A47384-6353-4695-B13C-39C690778BB8}"/>
              </a:ext>
            </a:extLst>
          </p:cNvPr>
          <p:cNvSpPr/>
          <p:nvPr/>
        </p:nvSpPr>
        <p:spPr>
          <a:xfrm>
            <a:off x="3726792" y="1933003"/>
            <a:ext cx="17197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Estadual </a:t>
            </a:r>
            <a:endParaRPr lang="pt-BR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A27C525-CD71-493C-8587-8C7860E9E184}"/>
              </a:ext>
            </a:extLst>
          </p:cNvPr>
          <p:cNvSpPr/>
          <p:nvPr/>
        </p:nvSpPr>
        <p:spPr>
          <a:xfrm>
            <a:off x="6456720" y="1903663"/>
            <a:ext cx="1879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Municipal</a:t>
            </a:r>
            <a:endParaRPr lang="pt-BR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14DBA7-A926-4FF7-9116-D7C2EFB1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4" y="1129017"/>
            <a:ext cx="4834566" cy="4705703"/>
          </a:xfrm>
        </p:spPr>
        <p:txBody>
          <a:bodyPr>
            <a:noAutofit/>
          </a:bodyPr>
          <a:lstStyle/>
          <a:p>
            <a:endParaRPr lang="pt-BR" sz="2400" dirty="0"/>
          </a:p>
          <a:p>
            <a:r>
              <a:rPr lang="pt-BR" sz="2400" dirty="0"/>
              <a:t>Sensibilizar atores públicos e sociais para realização do planejamento municipal participativo, por meio do instrumento PMMA.</a:t>
            </a:r>
          </a:p>
          <a:p>
            <a:endParaRPr lang="pt-BR" sz="2400" dirty="0"/>
          </a:p>
          <a:p>
            <a:r>
              <a:rPr lang="pt-BR" sz="2400" dirty="0"/>
              <a:t>Capacitar os gestores públicos    para elaboração do PMMA.</a:t>
            </a:r>
          </a:p>
          <a:p>
            <a:endParaRPr lang="pt-BR" sz="2400" dirty="0"/>
          </a:p>
          <a:p>
            <a:r>
              <a:rPr lang="pt-BR" sz="2400" dirty="0"/>
              <a:t>Oferecer ferramentas aos conselheiros ambientais municipais para o monitoramento da   implementação do PMMA.</a:t>
            </a:r>
          </a:p>
          <a:p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9C6C1DD-1311-472E-9B56-F99DAE901EEF}"/>
              </a:ext>
            </a:extLst>
          </p:cNvPr>
          <p:cNvSpPr txBox="1"/>
          <p:nvPr/>
        </p:nvSpPr>
        <p:spPr>
          <a:xfrm>
            <a:off x="2372137" y="73884"/>
            <a:ext cx="571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chemeClr val="bg1"/>
                </a:solidFill>
              </a:rPr>
              <a:t>Objetivos do Projeto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53C009E-3E68-4F8C-BE27-6C3702F906C8}"/>
              </a:ext>
            </a:extLst>
          </p:cNvPr>
          <p:cNvSpPr txBox="1"/>
          <p:nvPr/>
        </p:nvSpPr>
        <p:spPr>
          <a:xfrm>
            <a:off x="339451" y="4250777"/>
            <a:ext cx="3359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MOBILIZAÇÃO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AA55AC8-B4AE-4A7F-AD34-6737A869FA17}"/>
              </a:ext>
            </a:extLst>
          </p:cNvPr>
          <p:cNvSpPr txBox="1"/>
          <p:nvPr/>
        </p:nvSpPr>
        <p:spPr>
          <a:xfrm>
            <a:off x="308411" y="3034231"/>
            <a:ext cx="446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CONSCIENTIZAÇÃO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4A259E7-043D-4182-8CAB-2872DA3D76C6}"/>
              </a:ext>
            </a:extLst>
          </p:cNvPr>
          <p:cNvSpPr txBox="1"/>
          <p:nvPr/>
        </p:nvSpPr>
        <p:spPr>
          <a:xfrm>
            <a:off x="362644" y="1129017"/>
            <a:ext cx="373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SENSIBILIZAÇÃO </a:t>
            </a:r>
          </a:p>
        </p:txBody>
      </p:sp>
      <p:pic>
        <p:nvPicPr>
          <p:cNvPr id="13" name="Imagem 12" descr="Uma imagem contendo interior, pessoa, chão, mesa&#10;&#10;Descrição gerada com muito alta confiança">
            <a:extLst>
              <a:ext uri="{FF2B5EF4-FFF2-40B4-BE49-F238E27FC236}">
                <a16:creationId xmlns:a16="http://schemas.microsoft.com/office/drawing/2014/main" xmlns="" id="{2054617D-1F27-49D5-B0ED-2F5009CE6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7057" y="1020417"/>
            <a:ext cx="3708783" cy="251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3ABD918-1C0E-4202-9607-34815C06A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14" t="10933" r="32838" b="29962"/>
          <a:stretch/>
        </p:blipFill>
        <p:spPr>
          <a:xfrm>
            <a:off x="5237056" y="3330601"/>
            <a:ext cx="3736611" cy="290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743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-612576" y="1484784"/>
          <a:ext cx="594015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75655999"/>
              </p:ext>
            </p:extLst>
          </p:nvPr>
        </p:nvGraphicFramePr>
        <p:xfrm>
          <a:off x="3779912" y="1844824"/>
          <a:ext cx="576064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ector de seta reta 5"/>
          <p:cNvCxnSpPr/>
          <p:nvPr/>
        </p:nvCxnSpPr>
        <p:spPr>
          <a:xfrm>
            <a:off x="3761315" y="3913731"/>
            <a:ext cx="1944216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D9861610-9E54-426A-B8F9-FB920FA4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235" y="0"/>
            <a:ext cx="6683765" cy="1028700"/>
          </a:xfrm>
        </p:spPr>
        <p:txBody>
          <a:bodyPr>
            <a:normAutofit/>
          </a:bodyPr>
          <a:lstStyle/>
          <a:p>
            <a:r>
              <a:rPr lang="pt-BR" sz="2400" dirty="0"/>
              <a:t>Movimenta e direciona a operação participativa dos Fundos Municipais de Meio Ambiente</a:t>
            </a:r>
          </a:p>
        </p:txBody>
      </p:sp>
      <p:pic>
        <p:nvPicPr>
          <p:cNvPr id="12" name="Gráfico 11" descr="Moedas">
            <a:extLst>
              <a:ext uri="{FF2B5EF4-FFF2-40B4-BE49-F238E27FC236}">
                <a16:creationId xmlns:a16="http://schemas.microsoft.com/office/drawing/2014/main" xmlns="" id="{13DB0885-D889-435E-80FC-99992CC56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4664" y="2612875"/>
            <a:ext cx="1360815" cy="13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1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6524779"/>
              </p:ext>
            </p:extLst>
          </p:nvPr>
        </p:nvGraphicFramePr>
        <p:xfrm>
          <a:off x="-1260648" y="1268760"/>
          <a:ext cx="766834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78816019"/>
              </p:ext>
            </p:extLst>
          </p:nvPr>
        </p:nvGraphicFramePr>
        <p:xfrm>
          <a:off x="3851920" y="2564904"/>
          <a:ext cx="568863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1B5AA59-668A-498F-B972-C3089E4D473E}"/>
              </a:ext>
            </a:extLst>
          </p:cNvPr>
          <p:cNvSpPr txBox="1">
            <a:spLocks/>
          </p:cNvSpPr>
          <p:nvPr/>
        </p:nvSpPr>
        <p:spPr>
          <a:xfrm>
            <a:off x="2573524" y="-9053"/>
            <a:ext cx="675968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Organiza a gestão do território para fins de licenciamento e supressão de vegetação nativa</a:t>
            </a:r>
          </a:p>
        </p:txBody>
      </p:sp>
      <p:pic>
        <p:nvPicPr>
          <p:cNvPr id="10" name="Gráfico 9" descr="Ajuda">
            <a:extLst>
              <a:ext uri="{FF2B5EF4-FFF2-40B4-BE49-F238E27FC236}">
                <a16:creationId xmlns:a16="http://schemas.microsoft.com/office/drawing/2014/main" xmlns="" id="{E25D2DB4-B3D1-4456-89B2-4463073AC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36603" y="4602832"/>
            <a:ext cx="914400" cy="914400"/>
          </a:xfrm>
          <a:prstGeom prst="rect">
            <a:avLst/>
          </a:prstGeom>
        </p:spPr>
      </p:pic>
      <p:pic>
        <p:nvPicPr>
          <p:cNvPr id="12" name="Gráfico 11" descr="Professor">
            <a:extLst>
              <a:ext uri="{FF2B5EF4-FFF2-40B4-BE49-F238E27FC236}">
                <a16:creationId xmlns:a16="http://schemas.microsoft.com/office/drawing/2014/main" xmlns="" id="{736EE041-95FD-4634-82FC-811A3E0B1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4275" y="2905539"/>
            <a:ext cx="1273882" cy="1273882"/>
          </a:xfrm>
          <a:prstGeom prst="rect">
            <a:avLst/>
          </a:prstGeom>
        </p:spPr>
      </p:pic>
      <p:pic>
        <p:nvPicPr>
          <p:cNvPr id="14" name="Gráfico 13" descr="Professor">
            <a:extLst>
              <a:ext uri="{FF2B5EF4-FFF2-40B4-BE49-F238E27FC236}">
                <a16:creationId xmlns:a16="http://schemas.microsoft.com/office/drawing/2014/main" xmlns="" id="{6E12D7F0-BD20-40CA-9176-630D07BB8F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19328" y="3970412"/>
            <a:ext cx="771397" cy="7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4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C1B5AA59-668A-498F-B972-C3089E4D473E}"/>
              </a:ext>
            </a:extLst>
          </p:cNvPr>
          <p:cNvSpPr txBox="1">
            <a:spLocks/>
          </p:cNvSpPr>
          <p:nvPr/>
        </p:nvSpPr>
        <p:spPr>
          <a:xfrm>
            <a:off x="2384320" y="0"/>
            <a:ext cx="675968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Organiza ações para fins de minimização dos impactos sobre a fauna silvestre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093E13E5-0F25-45A5-8E10-0C3EA844FF53}"/>
              </a:ext>
            </a:extLst>
          </p:cNvPr>
          <p:cNvSpPr/>
          <p:nvPr/>
        </p:nvSpPr>
        <p:spPr>
          <a:xfrm>
            <a:off x="800100" y="5313234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https://www.facebook.com/marcio.lima.96/videos/pcb.2001450196581746/2001449766581789/?type=3&amp;theater&amp;ifg=1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D2AB3C1-4535-4DA0-8816-BAF839B9B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0" y="1518557"/>
            <a:ext cx="2684250" cy="3579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A493B16-A183-4F4D-B194-18EA3A0C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571" y="1518557"/>
            <a:ext cx="4772000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0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73365" y="1152733"/>
            <a:ext cx="8293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sz="2200" dirty="0">
                <a:latin typeface="+mj-lt"/>
              </a:rPr>
              <a:t>Concebida pela Equipe SOS Mata Atlântica, IPM e parceiros colaboradores para potencializar a mobilização da sociedade para realização dos PMMA. É realizada como proposta dos Conselhos de Meio Ambiente, com apoio das  Prefeituras Municipais.</a:t>
            </a:r>
          </a:p>
          <a:p>
            <a:endParaRPr lang="pt-BR" sz="2200" b="1" dirty="0">
              <a:latin typeface="+mj-lt"/>
            </a:endParaRPr>
          </a:p>
        </p:txBody>
      </p:sp>
      <p:pic>
        <p:nvPicPr>
          <p:cNvPr id="8" name="Imagem 7" descr="IMG-20141002-WA000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3743" y="2647966"/>
            <a:ext cx="6875643" cy="386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1832322" y="2494078"/>
            <a:ext cx="7034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Reunião com o Conselho de Meio Ambiente do Município de Socorro, SP.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C723803-C8B7-42E3-88CC-4B3B412CE831}"/>
              </a:ext>
            </a:extLst>
          </p:cNvPr>
          <p:cNvSpPr txBox="1">
            <a:spLocks/>
          </p:cNvSpPr>
          <p:nvPr/>
        </p:nvSpPr>
        <p:spPr>
          <a:xfrm>
            <a:off x="2465798" y="107053"/>
            <a:ext cx="6678202" cy="75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CONSULTA PÚBLICA DE PERCEPÇÃO AMBIENTAL</a:t>
            </a:r>
          </a:p>
        </p:txBody>
      </p:sp>
    </p:spTree>
    <p:extLst>
      <p:ext uri="{BB962C8B-B14F-4D97-AF65-F5344CB8AC3E}">
        <p14:creationId xmlns:p14="http://schemas.microsoft.com/office/powerpoint/2010/main" xmlns="" val="29253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646176640"/>
              </p:ext>
            </p:extLst>
          </p:nvPr>
        </p:nvGraphicFramePr>
        <p:xfrm>
          <a:off x="-287321" y="1267551"/>
          <a:ext cx="468052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309098" y="2860535"/>
            <a:ext cx="54760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+mj-lt"/>
              </a:rPr>
              <a:t>Busca o entendimento sobre a concepção contemporânea da sociedade em seu meio ambiente local, as influências dos cenários sobre sua qualidade de vida e ao mesmo tempo levar informações gerais sobre os temas abordados.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47407" y="1413985"/>
            <a:ext cx="51541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+mj-lt"/>
              </a:rPr>
              <a:t>Estratégia de ação que estimula a participação social no direcionamento, na definição e realização de políticas públicas.</a:t>
            </a:r>
          </a:p>
          <a:p>
            <a:endParaRPr lang="pt-BR" sz="2200" dirty="0">
              <a:latin typeface="+mj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A7659B51-BD57-47EC-BF8F-73820F2A9401}"/>
              </a:ext>
            </a:extLst>
          </p:cNvPr>
          <p:cNvSpPr txBox="1">
            <a:spLocks/>
          </p:cNvSpPr>
          <p:nvPr/>
        </p:nvSpPr>
        <p:spPr>
          <a:xfrm>
            <a:off x="2465798" y="101381"/>
            <a:ext cx="6678202" cy="75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CONSULTA PÚBLICA DE PERCEPÇÃO AMBIENTAL</a:t>
            </a:r>
          </a:p>
        </p:txBody>
      </p:sp>
      <p:pic>
        <p:nvPicPr>
          <p:cNvPr id="8" name="Gráfico 7" descr="Cabeça com Engrenagens">
            <a:extLst>
              <a:ext uri="{FF2B5EF4-FFF2-40B4-BE49-F238E27FC236}">
                <a16:creationId xmlns:a16="http://schemas.microsoft.com/office/drawing/2014/main" xmlns="" id="{5C3D0BF5-9A92-4ED4-977E-DC6F6F5C7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2035" y="2564230"/>
            <a:ext cx="1455819" cy="1455819"/>
          </a:xfrm>
          <a:prstGeom prst="rect">
            <a:avLst/>
          </a:prstGeom>
        </p:spPr>
      </p:pic>
      <p:pic>
        <p:nvPicPr>
          <p:cNvPr id="10" name="Gráfico 9" descr="Lâmpada">
            <a:extLst>
              <a:ext uri="{FF2B5EF4-FFF2-40B4-BE49-F238E27FC236}">
                <a16:creationId xmlns:a16="http://schemas.microsoft.com/office/drawing/2014/main" xmlns="" id="{C3FE1307-A862-462F-8A16-A3D7436716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61323" y="1646045"/>
            <a:ext cx="734764" cy="734764"/>
          </a:xfrm>
          <a:prstGeom prst="rect">
            <a:avLst/>
          </a:prstGeom>
        </p:spPr>
      </p:pic>
      <p:pic>
        <p:nvPicPr>
          <p:cNvPr id="12" name="Gráfico 11" descr="Bolha de pensamento">
            <a:extLst>
              <a:ext uri="{FF2B5EF4-FFF2-40B4-BE49-F238E27FC236}">
                <a16:creationId xmlns:a16="http://schemas.microsoft.com/office/drawing/2014/main" xmlns="" id="{0CBD2774-B094-4834-A5A5-EE0B6DFD8E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639465" y="4444107"/>
            <a:ext cx="1455819" cy="145581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E7730A8C-3CAA-4814-99CF-28A2431406E0}"/>
              </a:ext>
            </a:extLst>
          </p:cNvPr>
          <p:cNvSpPr/>
          <p:nvPr/>
        </p:nvSpPr>
        <p:spPr>
          <a:xfrm>
            <a:off x="2696087" y="5375875"/>
            <a:ext cx="6235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hlinkClick r:id="rId13"/>
              </a:rPr>
              <a:t>http://g1.globo.com/sp/presidente-prudente-regiao/bom-dia-fronteira/videos/t/edicoes/v/populacao-pode-colaborar-com-o-plano-municipal-da-mata-atlantica/6295073/</a:t>
            </a:r>
            <a:endParaRPr lang="pt-BR" sz="1100" dirty="0"/>
          </a:p>
          <a:p>
            <a:endParaRPr lang="pt-BR" sz="1100" dirty="0"/>
          </a:p>
          <a:p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16909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312C673-8179-457E-AD2A-D1FAE4CC96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35506" y="4201833"/>
            <a:ext cx="255031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7E17CCA6-4A4F-40BE-8887-8B960B4E9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665" y="978009"/>
            <a:ext cx="7039569" cy="24990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567E5C2-11E2-4183-99D4-BE340623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64" y="3477055"/>
            <a:ext cx="6193882" cy="275627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6D369963-536C-4E83-BE15-8C405371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 da Consulta Pública</a:t>
            </a:r>
          </a:p>
        </p:txBody>
      </p:sp>
      <p:pic>
        <p:nvPicPr>
          <p:cNvPr id="3" name="Gráfico 2" descr="Rosto Preocupado sem Preenchimento">
            <a:extLst>
              <a:ext uri="{FF2B5EF4-FFF2-40B4-BE49-F238E27FC236}">
                <a16:creationId xmlns:a16="http://schemas.microsoft.com/office/drawing/2014/main" xmlns="" id="{64BC8ACF-B27C-4DA2-9715-A57F6CB93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31890" y="4075302"/>
            <a:ext cx="1559782" cy="1559782"/>
          </a:xfrm>
          <a:prstGeom prst="rect">
            <a:avLst/>
          </a:prstGeom>
        </p:spPr>
      </p:pic>
      <p:pic>
        <p:nvPicPr>
          <p:cNvPr id="8" name="Gráfico 7" descr="Rosto Piscando sem Preenchimento">
            <a:extLst>
              <a:ext uri="{FF2B5EF4-FFF2-40B4-BE49-F238E27FC236}">
                <a16:creationId xmlns:a16="http://schemas.microsoft.com/office/drawing/2014/main" xmlns="" id="{B7A3C939-4FDE-4BA4-8FD0-E6AB0DDE8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4202" y="1432621"/>
            <a:ext cx="1475429" cy="14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2B7F0B69-4DBE-4DC3-9B19-B4E63A6F7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27" y="1681647"/>
            <a:ext cx="813608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PLANEJAMENTO ANAMMA 2017/2018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sz="2400" dirty="0">
              <a:ea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Programa Nacional de Capacitação: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aumentar o número de órgãos ambientais municipais instalados e devidamente estruturados e capacitados para o cumprimento de suas atribuições</a:t>
            </a:r>
            <a:r>
              <a:rPr kumimoji="0" lang="pt-BR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formação e capacitação permanente de quadros técnicos municipais é essencial para a boa condução das políticas públicas locais</a:t>
            </a:r>
            <a:endParaRPr lang="pt-BR" sz="2400" dirty="0">
              <a:ea typeface="Times New Roman" pitchFamily="18" charset="0"/>
              <a:cs typeface="Arial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Fortalecimento</a:t>
            </a:r>
            <a:r>
              <a:rPr kumimoji="0" lang="pt-BR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dos conselhos municipais de meio ambiente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ANAMMA BRASIL</a:t>
            </a:r>
          </a:p>
        </p:txBody>
      </p:sp>
    </p:spTree>
    <p:extLst>
      <p:ext uri="{BB962C8B-B14F-4D97-AF65-F5344CB8AC3E}">
        <p14:creationId xmlns:p14="http://schemas.microsoft.com/office/powerpoint/2010/main" xmlns="" val="37139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984729-1F5C-4C77-8DD3-979DA331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813" y="143722"/>
            <a:ext cx="6400799" cy="632960"/>
          </a:xfrm>
        </p:spPr>
        <p:txBody>
          <a:bodyPr>
            <a:normAutofit fontScale="90000"/>
          </a:bodyPr>
          <a:lstStyle/>
          <a:p>
            <a:r>
              <a:rPr lang="pt-BR" i="1" dirty="0"/>
              <a:t>TEMAS PRIORITÁRIOS DA ANAMMA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6D36012-F003-4F1C-B355-855D910C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19" y="2272285"/>
            <a:ext cx="5832157" cy="3099815"/>
          </a:xfrm>
        </p:spPr>
        <p:txBody>
          <a:bodyPr/>
          <a:lstStyle/>
          <a:p>
            <a:r>
              <a:rPr lang="pt-BR" dirty="0"/>
              <a:t>SANEAMENTO</a:t>
            </a:r>
          </a:p>
          <a:p>
            <a:r>
              <a:rPr lang="pt-BR" dirty="0"/>
              <a:t>LICENCIAMENTO</a:t>
            </a:r>
          </a:p>
          <a:p>
            <a:r>
              <a:rPr lang="pt-BR" dirty="0"/>
              <a:t>TCFA</a:t>
            </a:r>
          </a:p>
          <a:p>
            <a:r>
              <a:rPr lang="pt-BR" dirty="0"/>
              <a:t>CAR/PRA</a:t>
            </a:r>
          </a:p>
          <a:p>
            <a:r>
              <a:rPr lang="pt-BR" dirty="0">
                <a:highlight>
                  <a:srgbClr val="FFFF00"/>
                </a:highlight>
              </a:rPr>
              <a:t>PLANOS LOCAIS DE BIODIVERSIDADE</a:t>
            </a:r>
          </a:p>
          <a:p>
            <a:endParaRPr lang="pt-BR" dirty="0"/>
          </a:p>
        </p:txBody>
      </p:sp>
      <p:pic>
        <p:nvPicPr>
          <p:cNvPr id="4" name="Picture 2" descr="C:\Users\1261827\AppData\Local\Microsoft\Windows Live Mail\WLMDSS.tmp\WLM2C10.tmp\ANAMMA.JPG">
            <a:extLst>
              <a:ext uri="{FF2B5EF4-FFF2-40B4-BE49-F238E27FC236}">
                <a16:creationId xmlns:a16="http://schemas.microsoft.com/office/drawing/2014/main" xmlns="" id="{F4E27A50-DCC8-485B-BAE5-E5BB4D1D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1565" y="1490154"/>
            <a:ext cx="4388822" cy="2490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03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8B7935A-B1B7-4492-A83D-F406C3786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xmlns="" id="{B63CC718-729E-4A1B-99E4-C4B37A3EA565}"/>
              </a:ext>
            </a:extLst>
          </p:cNvPr>
          <p:cNvSpPr txBox="1">
            <a:spLocks/>
          </p:cNvSpPr>
          <p:nvPr/>
        </p:nvSpPr>
        <p:spPr>
          <a:xfrm>
            <a:off x="1371600" y="191999"/>
            <a:ext cx="6400799" cy="63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i="1" dirty="0">
                <a:solidFill>
                  <a:schemeClr val="bg1"/>
                </a:solidFill>
              </a:rPr>
              <a:t>ONU Meio Ambiente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BB5545F-AA71-488B-A1A8-2649FDC4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770" y="1503169"/>
            <a:ext cx="7576457" cy="43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55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texto, captura de tela&#10;&#10;Descrição gerada automaticamente">
            <a:extLst>
              <a:ext uri="{FF2B5EF4-FFF2-40B4-BE49-F238E27FC236}">
                <a16:creationId xmlns:a16="http://schemas.microsoft.com/office/drawing/2014/main" xmlns="" id="{B1C09726-78AE-4452-A946-7D2D92698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9235" y="0"/>
            <a:ext cx="6125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67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922B885-4A4F-441D-A652-BB5EAABA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660" y="3287444"/>
            <a:ext cx="3969340" cy="292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14DBA7-A926-4FF7-9116-D7C2EFB1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20" y="1342605"/>
            <a:ext cx="5115097" cy="4581116"/>
          </a:xfrm>
        </p:spPr>
        <p:txBody>
          <a:bodyPr>
            <a:noAutofit/>
          </a:bodyPr>
          <a:lstStyle/>
          <a:p>
            <a:r>
              <a:rPr lang="pt-BR" sz="2000" b="1" dirty="0"/>
              <a:t>Reuniões nas Assembleias </a:t>
            </a:r>
            <a:r>
              <a:rPr lang="pt-BR" sz="2000" dirty="0"/>
              <a:t>Legislativas para Lançamento da proposta e organização de ações conjuntas com órgãos estaduais e locais de meio ambiente nos 17 estados da Mata Atlântica</a:t>
            </a:r>
          </a:p>
          <a:p>
            <a:r>
              <a:rPr lang="pt-BR" sz="2000" b="1" dirty="0"/>
              <a:t>Curso PMMA online</a:t>
            </a:r>
            <a:r>
              <a:rPr lang="pt-BR" sz="2000" dirty="0"/>
              <a:t> gratuito disponibilizado para todos os municípios da Mata Atlântica</a:t>
            </a:r>
          </a:p>
          <a:p>
            <a:r>
              <a:rPr lang="pt-BR" sz="2000" b="1" dirty="0"/>
              <a:t>15 municípios com PMMA elaborado, acompanhados pelos Conselhos </a:t>
            </a:r>
            <a:r>
              <a:rPr lang="pt-BR" sz="2000" dirty="0"/>
              <a:t>Municipais de Meio Ambiente, contemplando ações de restauração em no mínimo 5% do território do município e ações de conservação em    no mínimo 20% dos remanescentes naturais</a:t>
            </a:r>
          </a:p>
          <a:p>
            <a:r>
              <a:rPr lang="pt-BR" sz="2000" dirty="0"/>
              <a:t>Realização da </a:t>
            </a:r>
            <a:r>
              <a:rPr lang="pt-BR" sz="2000" b="1" dirty="0"/>
              <a:t>Consulta Pública de   Percepção Ambiental nos 17 estados</a:t>
            </a:r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929F6EE-68E2-4935-B628-1F1421CF610A}"/>
              </a:ext>
            </a:extLst>
          </p:cNvPr>
          <p:cNvSpPr txBox="1"/>
          <p:nvPr/>
        </p:nvSpPr>
        <p:spPr>
          <a:xfrm>
            <a:off x="2398644" y="111501"/>
            <a:ext cx="571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chemeClr val="bg1"/>
                </a:solidFill>
              </a:rPr>
              <a:t>Produtos do Projeto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2F5725C-C199-4BBB-B340-32E497E2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660" y="1019377"/>
            <a:ext cx="5711687" cy="163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8F29B00-056A-4F92-BCDF-724112EC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660" y="2396250"/>
            <a:ext cx="4254573" cy="156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D023E66-B1CD-47D9-BF24-0B05E8453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1" t="22942" r="51449" b="8490"/>
          <a:stretch/>
        </p:blipFill>
        <p:spPr>
          <a:xfrm>
            <a:off x="2451651" y="-29287"/>
            <a:ext cx="4784036" cy="591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81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9636" y="806871"/>
            <a:ext cx="9269895" cy="556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ço Reservado para Conteúdo 4" descr="Uma imagem contendo vestuário&#10;&#10;Descrição gerada com alta confiança">
            <a:extLst>
              <a:ext uri="{FF2B5EF4-FFF2-40B4-BE49-F238E27FC236}">
                <a16:creationId xmlns:a16="http://schemas.microsoft.com/office/drawing/2014/main" xmlns="" id="{5622D388-BDB9-4750-9D12-62BEA81AB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4488" y="2772183"/>
            <a:ext cx="5911509" cy="34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245" y="1360820"/>
            <a:ext cx="8271611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Coordenação Técnica:</a:t>
            </a:r>
            <a:br>
              <a:rPr lang="pt-BR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pt-BR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Mariana Gianiaki – Marimar Gestão Ambiental</a:t>
            </a:r>
            <a:br>
              <a:rPr lang="pt-BR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pt-BR" sz="2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Sandra Steinmetz – Ambiental Consulting</a:t>
            </a:r>
            <a:r>
              <a:rPr lang="pt-BR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pt-BR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pt-BR" sz="4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www.pmma.etc.br</a:t>
            </a:r>
          </a:p>
        </p:txBody>
      </p:sp>
    </p:spTree>
    <p:extLst>
      <p:ext uri="{BB962C8B-B14F-4D97-AF65-F5344CB8AC3E}">
        <p14:creationId xmlns:p14="http://schemas.microsoft.com/office/powerpoint/2010/main" xmlns="" val="17470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A MATA ATLÂNTICA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9432" y="1499795"/>
            <a:ext cx="7845136" cy="46085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xmlns="" id="{54674984-48A4-46FB-AB46-80F967997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3" t="24635" r="29261" b="18051"/>
          <a:stretch/>
        </p:blipFill>
        <p:spPr>
          <a:xfrm>
            <a:off x="1" y="880901"/>
            <a:ext cx="9144000" cy="5977099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F4C8D80-26BF-4F47-861A-DC415CC4D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46" t="23660" r="-579" b="18247"/>
          <a:stretch/>
        </p:blipFill>
        <p:spPr>
          <a:xfrm>
            <a:off x="2322019" y="11438"/>
            <a:ext cx="4499962" cy="6835124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xmlns="" id="{7DBF050E-060E-4553-AAAC-456C04A58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34" t="687" r="40580" b="80184"/>
          <a:stretch/>
        </p:blipFill>
        <p:spPr>
          <a:xfrm>
            <a:off x="7273381" y="-9717"/>
            <a:ext cx="1254830" cy="9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6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ADCC374-846B-4B22-902E-40B4A40C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75" y="1269033"/>
            <a:ext cx="4565695" cy="298600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40E3BE9-E636-4ECD-8A2F-1A8D7EAD5C9E}"/>
              </a:ext>
            </a:extLst>
          </p:cNvPr>
          <p:cNvSpPr/>
          <p:nvPr/>
        </p:nvSpPr>
        <p:spPr>
          <a:xfrm>
            <a:off x="676353" y="4374306"/>
            <a:ext cx="8030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1º Relatório sobre Biodiversidade e Serviços Ecossistêmicos escrito pela Plataforma Brasileira de Biodiversidade e Serviços Ecossistêmicos (BPBES, da sigla em inglês). </a:t>
            </a:r>
          </a:p>
          <a:p>
            <a:r>
              <a:rPr lang="pt-BR" dirty="0"/>
              <a:t>A BPBES congrega um grupo independente formado por cerca de 100 autores, entre professores universitários, pesquisadores, gestores ambientais e/ou tomadores de decisão, que têm se reunido regularmente desde novembro de 2015.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7DB0E24-BFE1-4C40-AD0A-16732872C34E}"/>
              </a:ext>
            </a:extLst>
          </p:cNvPr>
          <p:cNvSpPr/>
          <p:nvPr/>
        </p:nvSpPr>
        <p:spPr>
          <a:xfrm>
            <a:off x="5819037" y="5786238"/>
            <a:ext cx="2648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https://www.bpbes.net.br</a:t>
            </a:r>
          </a:p>
        </p:txBody>
      </p:sp>
    </p:spTree>
    <p:extLst>
      <p:ext uri="{BB962C8B-B14F-4D97-AF65-F5344CB8AC3E}">
        <p14:creationId xmlns:p14="http://schemas.microsoft.com/office/powerpoint/2010/main" xmlns="" val="25941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EFFC47A-B02F-42AC-BDB5-AE5D9AD7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4" y="0"/>
            <a:ext cx="5804452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DC47C77-D1B5-4084-8B36-78B0FD55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3" y="105032"/>
            <a:ext cx="8894153" cy="628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2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268CA3-3890-4812-960F-DDEB547FAF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1CAD4C3-6F52-4D79-85EC-061C9B6AA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http://www.mapbiomas.org/infograficos-2018/mata-atlantica.jpg">
            <a:extLst>
              <a:ext uri="{FF2B5EF4-FFF2-40B4-BE49-F238E27FC236}">
                <a16:creationId xmlns:a16="http://schemas.microsoft.com/office/drawing/2014/main" xmlns="" id="{96E1205B-C0C2-4D3A-B37C-004480CA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9144000" cy="545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AFBC2EE-1955-45A6-9AE0-442FBF7375CD}"/>
              </a:ext>
            </a:extLst>
          </p:cNvPr>
          <p:cNvSpPr txBox="1"/>
          <p:nvPr/>
        </p:nvSpPr>
        <p:spPr>
          <a:xfrm>
            <a:off x="2578259" y="124889"/>
            <a:ext cx="571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chemeClr val="bg1"/>
                </a:solidFill>
              </a:rPr>
              <a:t>Plataforma </a:t>
            </a:r>
            <a:r>
              <a:rPr lang="pt-BR" sz="4000" b="1" i="1" dirty="0" err="1">
                <a:solidFill>
                  <a:schemeClr val="bg1"/>
                </a:solidFill>
              </a:rPr>
              <a:t>Mapbiomas</a:t>
            </a:r>
            <a:endParaRPr lang="pt-BR" sz="4000" b="1" i="1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E89E040-04B6-49B0-B0D7-09D71D0E3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11B1589-2427-4216-A66E-F5FCF9B8C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2775"/>
            <a:ext cx="9144000" cy="51409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D01FD95-FCA5-4544-B899-E42A84C65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7302"/>
            <a:ext cx="9144000" cy="5140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808E8E3-3A5A-4D5F-BA52-4195FB5BD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0704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69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52937" y="221672"/>
            <a:ext cx="613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Linha do Tempo das ações pelos PMMA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99792" y="2247756"/>
            <a:ext cx="17281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Parceria  SOSMA e Ambiental Consulting  e MMA realiza reuniões técnicas em 17 municípios paulistas para apoio aos processos de PMMA e cursos de capacitação presenciais e à distância</a:t>
            </a:r>
          </a:p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8508"/>
            <a:ext cx="9163529" cy="127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5496" y="1044532"/>
            <a:ext cx="2592288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2268668"/>
            <a:ext cx="277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Edital do MMA seleciona entidades para realizar Capacitação de Municípios para elaboração dos </a:t>
            </a:r>
          </a:p>
          <a:p>
            <a:r>
              <a:rPr lang="pt-BR" dirty="0"/>
              <a:t>PMMA e publica as experiências realizadas e Roteiro Metodológico</a:t>
            </a:r>
          </a:p>
          <a:p>
            <a:endParaRPr lang="pt-BR" dirty="0"/>
          </a:p>
          <a:p>
            <a:r>
              <a:rPr lang="pt-BR" dirty="0"/>
              <a:t>GAMBÁ - BA</a:t>
            </a:r>
          </a:p>
          <a:p>
            <a:r>
              <a:rPr lang="pt-BR" dirty="0"/>
              <a:t>MIRASSERRA - RS/PR/MS</a:t>
            </a:r>
          </a:p>
          <a:p>
            <a:r>
              <a:rPr lang="pt-BR" dirty="0"/>
              <a:t>AMBIENTAL CONSULTING – SP/RJ/MG/ES</a:t>
            </a:r>
          </a:p>
          <a:p>
            <a:r>
              <a:rPr lang="pt-BR" dirty="0"/>
              <a:t>ISA – SP Município de Eldorado</a:t>
            </a: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012160" y="2236724"/>
            <a:ext cx="15841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SOSMA realiza ações em âmbito federal, estadual e municipal, pela elaboração dos PMMA nos 17 estados brasileiros que compõem o Bioma</a:t>
            </a:r>
          </a:p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427984" y="1044532"/>
            <a:ext cx="1512168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427984" y="2196660"/>
            <a:ext cx="15841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Parceria  SOSMA, MMA e Ambiental Consulting estrutura o Programa de PMMA na SOSMA e realiza novas turmas do curso </a:t>
            </a:r>
            <a:r>
              <a:rPr lang="pt-BR" i="1" dirty="0" err="1"/>
              <a:t>on</a:t>
            </a:r>
            <a:r>
              <a:rPr lang="pt-BR" i="1" dirty="0"/>
              <a:t> </a:t>
            </a:r>
            <a:r>
              <a:rPr lang="pt-BR" i="1" dirty="0" err="1"/>
              <a:t>line</a:t>
            </a:r>
            <a:r>
              <a:rPr lang="pt-BR" i="1" dirty="0"/>
              <a:t> </a:t>
            </a:r>
            <a:r>
              <a:rPr lang="pt-BR" dirty="0"/>
              <a:t>de capacitação e mobilização pelos PMMA </a:t>
            </a:r>
          </a:p>
          <a:p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596336" y="1044532"/>
            <a:ext cx="1512168" cy="56323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596336" y="2225691"/>
            <a:ext cx="15841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Ações com Estados para definição de agenda para apoio aos PMMA nos municípios, realização da Consulta Pública – Caracterização Ambiental por Percepção e revisão do Roteiro com MMA</a:t>
            </a:r>
          </a:p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1187624" y="-387424"/>
            <a:ext cx="792088" cy="387424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08628"/>
            <a:ext cx="2448272" cy="34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>
          <a:xfrm>
            <a:off x="2339752" y="-387424"/>
            <a:ext cx="792088" cy="387424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4" name="Picture 6" descr="C:\Users\Mariana\Documents\Meus Arquivos Recebidos\IMG_20160605_1405214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404572"/>
            <a:ext cx="3888432" cy="518457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980636"/>
            <a:ext cx="27527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19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1366 L -0.00382 0.17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1759 L -0.00382 0.181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5403</TotalTime>
  <Words>1541</Words>
  <Application>Microsoft Office PowerPoint</Application>
  <PresentationFormat>Apresentação na tela (4:3)</PresentationFormat>
  <Paragraphs>240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Slide 1</vt:lpstr>
      <vt:lpstr>Slide 2</vt:lpstr>
      <vt:lpstr>Slide 3</vt:lpstr>
      <vt:lpstr>Slide 4</vt:lpstr>
      <vt:lpstr>A MATA ATLÂNTICA</vt:lpstr>
      <vt:lpstr>Slide 6</vt:lpstr>
      <vt:lpstr>Slide 7</vt:lpstr>
      <vt:lpstr>Slide 8</vt:lpstr>
      <vt:lpstr>Slide 9</vt:lpstr>
      <vt:lpstr>OBSERVATÓRIO DO PMMA</vt:lpstr>
      <vt:lpstr>OBSERVATÓRIO PMMA</vt:lpstr>
      <vt:lpstr>Slide 12</vt:lpstr>
      <vt:lpstr>Exemplos de PMMAs</vt:lpstr>
      <vt:lpstr>MUNICÍPIO DE BAURU – SP,  ALÉM DA MATA ATLÂNTICA</vt:lpstr>
      <vt:lpstr>Slide 15</vt:lpstr>
      <vt:lpstr>Slide 16</vt:lpstr>
      <vt:lpstr>Slide 17</vt:lpstr>
      <vt:lpstr>Planos Municipais da Mata Atlântica</vt:lpstr>
      <vt:lpstr>Slide 19</vt:lpstr>
      <vt:lpstr>Slide 20</vt:lpstr>
      <vt:lpstr>Slide 21</vt:lpstr>
      <vt:lpstr>Resultados possíveis do PMMA</vt:lpstr>
      <vt:lpstr>Implementa metas da CDB e ODS...</vt:lpstr>
      <vt:lpstr>Slide 24</vt:lpstr>
      <vt:lpstr>Slide 25</vt:lpstr>
      <vt:lpstr>Slide 26</vt:lpstr>
      <vt:lpstr>Realiza o CAR – cadastro ambiental rural</vt:lpstr>
      <vt:lpstr>Slide 28</vt:lpstr>
      <vt:lpstr>Implementa a Lei Federal 6938/1981 sistema nacional do meio ambiente</vt:lpstr>
      <vt:lpstr>Movimenta e direciona a operação participativa dos Fundos Municipais de Meio Ambiente</vt:lpstr>
      <vt:lpstr>Slide 31</vt:lpstr>
      <vt:lpstr>Slide 32</vt:lpstr>
      <vt:lpstr>Slide 33</vt:lpstr>
      <vt:lpstr>Slide 34</vt:lpstr>
      <vt:lpstr>Resultados da Consulta Pública</vt:lpstr>
      <vt:lpstr>ANAMMA BRASIL</vt:lpstr>
      <vt:lpstr>TEMAS PRIORITÁRIOS DA ANAMMA</vt:lpstr>
      <vt:lpstr>Slide 38</vt:lpstr>
      <vt:lpstr>Slide 39</vt:lpstr>
      <vt:lpstr>Coordenação Técnica: Mariana Gianiaki – Marimar Gestão Ambiental Sandra Steinmetz – Ambiental Consulting www.pmma.etc.br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Leandro Roman</dc:creator>
  <cp:lastModifiedBy>guto</cp:lastModifiedBy>
  <cp:revision>113</cp:revision>
  <dcterms:created xsi:type="dcterms:W3CDTF">2018-04-03T22:21:50Z</dcterms:created>
  <dcterms:modified xsi:type="dcterms:W3CDTF">2019-04-02T19:05:37Z</dcterms:modified>
</cp:coreProperties>
</file>