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notesSlides/notesSlide7.xml" ContentType="application/vnd.openxmlformats-officedocument.presentationml.notesSlide+xml"/>
  <Override PartName="/ppt/charts/chart7.xml" ContentType="application/vnd.openxmlformats-officedocument.drawingml.chart+xml"/>
  <Override PartName="/ppt/notesSlides/notesSlide8.xml" ContentType="application/vnd.openxmlformats-officedocument.presentationml.notesSlide+xml"/>
  <Override PartName="/ppt/charts/chart8.xml" ContentType="application/vnd.openxmlformats-officedocument.drawingml.chart+xml"/>
  <Override PartName="/ppt/notesSlides/notesSlide9.xml" ContentType="application/vnd.openxmlformats-officedocument.presentationml.notesSlide+xml"/>
  <Override PartName="/ppt/charts/chart9.xml" ContentType="application/vnd.openxmlformats-officedocument.drawingml.chart+xml"/>
  <Override PartName="/ppt/notesSlides/notesSlide10.xml" ContentType="application/vnd.openxmlformats-officedocument.presentationml.notesSlide+xml"/>
  <Override PartName="/ppt/charts/chart10.xml" ContentType="application/vnd.openxmlformats-officedocument.drawingml.chart+xml"/>
  <Override PartName="/ppt/notesSlides/notesSlide11.xml" ContentType="application/vnd.openxmlformats-officedocument.presentationml.notesSlide+xml"/>
  <Override PartName="/ppt/charts/chart11.xml" ContentType="application/vnd.openxmlformats-officedocument.drawingml.chart+xml"/>
  <Override PartName="/ppt/notesSlides/notesSlide12.xml" ContentType="application/vnd.openxmlformats-officedocument.presentationml.notesSlide+xml"/>
  <Override PartName="/ppt/charts/chart12.xml" ContentType="application/vnd.openxmlformats-officedocument.drawingml.chart+xml"/>
  <Override PartName="/ppt/notesSlides/notesSlide13.xml" ContentType="application/vnd.openxmlformats-officedocument.presentationml.notesSlide+xml"/>
  <Override PartName="/ppt/charts/chart13.xml" ContentType="application/vnd.openxmlformats-officedocument.drawingml.chart+xml"/>
  <Override PartName="/ppt/notesSlides/notesSlide14.xml" ContentType="application/vnd.openxmlformats-officedocument.presentationml.notesSlide+xml"/>
  <Override PartName="/ppt/charts/chart14.xml" ContentType="application/vnd.openxmlformats-officedocument.drawingml.chart+xml"/>
  <Override PartName="/ppt/notesSlides/notesSlide15.xml" ContentType="application/vnd.openxmlformats-officedocument.presentationml.notesSlide+xml"/>
  <Override PartName="/ppt/charts/chart15.xml" ContentType="application/vnd.openxmlformats-officedocument.drawingml.chart+xml"/>
  <Override PartName="/ppt/notesSlides/notesSlide16.xml" ContentType="application/vnd.openxmlformats-officedocument.presentationml.notesSlide+xml"/>
  <Override PartName="/ppt/charts/chart16.xml" ContentType="application/vnd.openxmlformats-officedocument.drawingml.chart+xml"/>
  <Override PartName="/ppt/notesSlides/notesSlide17.xml" ContentType="application/vnd.openxmlformats-officedocument.presentationml.notesSlide+xml"/>
  <Override PartName="/ppt/charts/chart17.xml" ContentType="application/vnd.openxmlformats-officedocument.drawingml.chart+xml"/>
  <Override PartName="/ppt/notesSlides/notesSlide18.xml" ContentType="application/vnd.openxmlformats-officedocument.presentationml.notesSlide+xml"/>
  <Override PartName="/ppt/charts/chart18.xml" ContentType="application/vnd.openxmlformats-officedocument.drawingml.chart+xml"/>
  <Override PartName="/ppt/charts/chart19.xml" ContentType="application/vnd.openxmlformats-officedocument.drawingml.chart+xml"/>
  <Override PartName="/ppt/notesSlides/notesSlide19.xml" ContentType="application/vnd.openxmlformats-officedocument.presentationml.notesSlide+xml"/>
  <Override PartName="/ppt/charts/chart20.xml" ContentType="application/vnd.openxmlformats-officedocument.drawingml.chart+xml"/>
  <Override PartName="/ppt/notesSlides/notesSlide20.xml" ContentType="application/vnd.openxmlformats-officedocument.presentationml.notesSlide+xml"/>
  <Override PartName="/ppt/charts/chart21.xml" ContentType="application/vnd.openxmlformats-officedocument.drawingml.chart+xml"/>
  <Override PartName="/ppt/charts/chart22.xml" ContentType="application/vnd.openxmlformats-officedocument.drawingml.chart+xml"/>
  <Override PartName="/ppt/notesSlides/notesSlide21.xml" ContentType="application/vnd.openxmlformats-officedocument.presentationml.notesSlide+xml"/>
  <Override PartName="/ppt/charts/chart23.xml" ContentType="application/vnd.openxmlformats-officedocument.drawingml.chart+xml"/>
  <Override PartName="/ppt/charts/chart2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57" r:id="rId3"/>
    <p:sldId id="263" r:id="rId4"/>
    <p:sldId id="264" r:id="rId5"/>
    <p:sldId id="267" r:id="rId6"/>
    <p:sldId id="270" r:id="rId7"/>
    <p:sldId id="268" r:id="rId8"/>
    <p:sldId id="269" r:id="rId9"/>
    <p:sldId id="309" r:id="rId10"/>
    <p:sldId id="310" r:id="rId11"/>
    <p:sldId id="311" r:id="rId12"/>
    <p:sldId id="312" r:id="rId13"/>
    <p:sldId id="313" r:id="rId14"/>
    <p:sldId id="306" r:id="rId15"/>
    <p:sldId id="273" r:id="rId16"/>
    <p:sldId id="274" r:id="rId17"/>
    <p:sldId id="275" r:id="rId18"/>
    <p:sldId id="276" r:id="rId19"/>
    <p:sldId id="278" r:id="rId20"/>
    <p:sldId id="279" r:id="rId21"/>
    <p:sldId id="280" r:id="rId22"/>
    <p:sldId id="281" r:id="rId23"/>
    <p:sldId id="282" r:id="rId24"/>
    <p:sldId id="283" r:id="rId25"/>
    <p:sldId id="284" r:id="rId26"/>
    <p:sldId id="286" r:id="rId27"/>
    <p:sldId id="288" r:id="rId28"/>
    <p:sldId id="289" r:id="rId29"/>
    <p:sldId id="292" r:id="rId30"/>
    <p:sldId id="293" r:id="rId31"/>
    <p:sldId id="295" r:id="rId32"/>
    <p:sldId id="298" r:id="rId33"/>
    <p:sldId id="299" r:id="rId34"/>
    <p:sldId id="300" r:id="rId35"/>
    <p:sldId id="301" r:id="rId36"/>
    <p:sldId id="261" r:id="rId37"/>
    <p:sldId id="262" r:id="rId38"/>
    <p:sldId id="307" r:id="rId39"/>
    <p:sldId id="308" r:id="rId4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10" y="3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985934450501447E-2"/>
          <c:y val="1.682051282051281E-2"/>
          <c:w val="0.711216658815084"/>
          <c:h val="0.91332545931758535"/>
        </c:manualLayout>
      </c:layout>
      <c:lineChart>
        <c:grouping val="standard"/>
        <c:varyColors val="0"/>
        <c:ser>
          <c:idx val="3"/>
          <c:order val="0"/>
          <c:tx>
            <c:strRef>
              <c:f>Sheet1!$B$1</c:f>
              <c:strCache>
                <c:ptCount val="1"/>
                <c:pt idx="0">
                  <c:v>US ($8,508)</c:v>
                </c:pt>
              </c:strCache>
            </c:strRef>
          </c:tx>
          <c:spPr>
            <a:ln w="10652">
              <a:solidFill>
                <a:srgbClr val="000000"/>
              </a:solidFill>
              <a:prstDash val="solid"/>
            </a:ln>
          </c:spPr>
          <c:marker>
            <c:symbol val="square"/>
            <c:size val="5"/>
            <c:spPr>
              <a:solidFill>
                <a:srgbClr val="000000"/>
              </a:solidFill>
              <a:ln>
                <a:solidFill>
                  <a:srgbClr val="000000"/>
                </a:solidFill>
                <a:prstDash val="solid"/>
              </a:ln>
            </c:spPr>
          </c:marker>
          <c:cat>
            <c:strRef>
              <c:f>Sheet1!$A$2:$A$33</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Sheet1!$B$2:$B$33</c:f>
              <c:numCache>
                <c:formatCode>General</c:formatCode>
                <c:ptCount val="32"/>
                <c:pt idx="0">
                  <c:v>1101.7965000000006</c:v>
                </c:pt>
                <c:pt idx="1">
                  <c:v>1268.3141999999998</c:v>
                </c:pt>
                <c:pt idx="2">
                  <c:v>1418.7525000000001</c:v>
                </c:pt>
                <c:pt idx="3">
                  <c:v>1550.2821999999999</c:v>
                </c:pt>
                <c:pt idx="4">
                  <c:v>1691.5271</c:v>
                </c:pt>
                <c:pt idx="5">
                  <c:v>1833.7305000000001</c:v>
                </c:pt>
                <c:pt idx="6">
                  <c:v>1948.4616000000001</c:v>
                </c:pt>
                <c:pt idx="7">
                  <c:v>2101.1779000000001</c:v>
                </c:pt>
                <c:pt idx="8">
                  <c:v>2334.8227000000002</c:v>
                </c:pt>
                <c:pt idx="9">
                  <c:v>2575.6785999999997</c:v>
                </c:pt>
                <c:pt idx="10">
                  <c:v>2850.6988999999976</c:v>
                </c:pt>
                <c:pt idx="11">
                  <c:v>3074.1688999999983</c:v>
                </c:pt>
                <c:pt idx="12">
                  <c:v>3285.6623</c:v>
                </c:pt>
                <c:pt idx="13">
                  <c:v>3481.9340000000002</c:v>
                </c:pt>
                <c:pt idx="14">
                  <c:v>3629.1727000000001</c:v>
                </c:pt>
                <c:pt idx="15">
                  <c:v>3788.3755000000015</c:v>
                </c:pt>
                <c:pt idx="16">
                  <c:v>3949.7530000000002</c:v>
                </c:pt>
                <c:pt idx="17">
                  <c:v>4118.8123000000014</c:v>
                </c:pt>
                <c:pt idx="18">
                  <c:v>4304.5452000000014</c:v>
                </c:pt>
                <c:pt idx="19">
                  <c:v>4526.5411000000004</c:v>
                </c:pt>
                <c:pt idx="20">
                  <c:v>4790.5477999999976</c:v>
                </c:pt>
                <c:pt idx="21">
                  <c:v>5140.3385000000007</c:v>
                </c:pt>
                <c:pt idx="22">
                  <c:v>5583.4461000000001</c:v>
                </c:pt>
                <c:pt idx="23">
                  <c:v>5999.7518</c:v>
                </c:pt>
                <c:pt idx="24">
                  <c:v>6362.9003999999995</c:v>
                </c:pt>
                <c:pt idx="25">
                  <c:v>6734.5634</c:v>
                </c:pt>
                <c:pt idx="26">
                  <c:v>7111.4225000000024</c:v>
                </c:pt>
                <c:pt idx="27">
                  <c:v>7490.3797999999997</c:v>
                </c:pt>
                <c:pt idx="28">
                  <c:v>7771.4841000000006</c:v>
                </c:pt>
                <c:pt idx="29">
                  <c:v>8005.6601000000028</c:v>
                </c:pt>
                <c:pt idx="30">
                  <c:v>8246.7033000000029</c:v>
                </c:pt>
                <c:pt idx="31">
                  <c:v>8507.6280000000006</c:v>
                </c:pt>
              </c:numCache>
            </c:numRef>
          </c:val>
          <c:smooth val="0"/>
          <c:extLst>
            <c:ext xmlns:c16="http://schemas.microsoft.com/office/drawing/2014/chart" uri="{C3380CC4-5D6E-409C-BE32-E72D297353CC}">
              <c16:uniqueId val="{00000000-E097-46E2-8DE5-C4BA54933E4B}"/>
            </c:ext>
          </c:extLst>
        </c:ser>
        <c:ser>
          <c:idx val="4"/>
          <c:order val="1"/>
          <c:tx>
            <c:strRef>
              <c:f>Sheet1!$C$1</c:f>
              <c:strCache>
                <c:ptCount val="1"/>
                <c:pt idx="0">
                  <c:v>NOR ($5,669)</c:v>
                </c:pt>
              </c:strCache>
            </c:strRef>
          </c:tx>
          <c:spPr>
            <a:ln w="10652">
              <a:solidFill>
                <a:srgbClr val="C00000"/>
              </a:solidFill>
              <a:prstDash val="solid"/>
            </a:ln>
          </c:spPr>
          <c:marker>
            <c:symbol val="square"/>
            <c:size val="5"/>
            <c:spPr>
              <a:solidFill>
                <a:srgbClr val="C00000"/>
              </a:solidFill>
              <a:ln>
                <a:solidFill>
                  <a:srgbClr val="C00000"/>
                </a:solidFill>
                <a:prstDash val="solid"/>
              </a:ln>
            </c:spPr>
          </c:marker>
          <c:cat>
            <c:strRef>
              <c:f>Sheet1!$A$2:$A$33</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Sheet1!$C$2:$C$33</c:f>
              <c:numCache>
                <c:formatCode>General</c:formatCode>
                <c:ptCount val="32"/>
                <c:pt idx="0">
                  <c:v>664.10470000000032</c:v>
                </c:pt>
                <c:pt idx="1">
                  <c:v>706.49450000000002</c:v>
                </c:pt>
                <c:pt idx="2">
                  <c:v>761.01400000000001</c:v>
                </c:pt>
                <c:pt idx="3">
                  <c:v>842.33649999999921</c:v>
                </c:pt>
                <c:pt idx="4">
                  <c:v>878.86509999999919</c:v>
                </c:pt>
                <c:pt idx="5">
                  <c:v>937.07270000000005</c:v>
                </c:pt>
                <c:pt idx="6">
                  <c:v>1065.5320999999999</c:v>
                </c:pt>
                <c:pt idx="7">
                  <c:v>1187.7991999999999</c:v>
                </c:pt>
                <c:pt idx="8">
                  <c:v>1251.0518</c:v>
                </c:pt>
                <c:pt idx="9">
                  <c:v>1276.9493</c:v>
                </c:pt>
                <c:pt idx="10">
                  <c:v>1363.5395000000001</c:v>
                </c:pt>
                <c:pt idx="11">
                  <c:v>1516.9454000000001</c:v>
                </c:pt>
                <c:pt idx="12">
                  <c:v>1616.8081999999999</c:v>
                </c:pt>
                <c:pt idx="13">
                  <c:v>1657.7483999999999</c:v>
                </c:pt>
                <c:pt idx="14">
                  <c:v>1747.1615999999999</c:v>
                </c:pt>
                <c:pt idx="15">
                  <c:v>1854.8979999999999</c:v>
                </c:pt>
                <c:pt idx="16">
                  <c:v>2037.3923999999993</c:v>
                </c:pt>
                <c:pt idx="17">
                  <c:v>2346.1425999999997</c:v>
                </c:pt>
                <c:pt idx="18">
                  <c:v>2535.7223999999997</c:v>
                </c:pt>
                <c:pt idx="19">
                  <c:v>2779.9855000000002</c:v>
                </c:pt>
                <c:pt idx="20">
                  <c:v>3042.7297999999987</c:v>
                </c:pt>
                <c:pt idx="21">
                  <c:v>3264.6321000000012</c:v>
                </c:pt>
                <c:pt idx="22">
                  <c:v>3628.4765000000002</c:v>
                </c:pt>
                <c:pt idx="23">
                  <c:v>3836.3585000000012</c:v>
                </c:pt>
                <c:pt idx="24">
                  <c:v>4076.4</c:v>
                </c:pt>
                <c:pt idx="25">
                  <c:v>4300.8439000000008</c:v>
                </c:pt>
                <c:pt idx="26">
                  <c:v>4605.5723000000007</c:v>
                </c:pt>
                <c:pt idx="27">
                  <c:v>4880.9064000000008</c:v>
                </c:pt>
                <c:pt idx="28">
                  <c:v>5245.5552000000025</c:v>
                </c:pt>
                <c:pt idx="29">
                  <c:v>5299.8684000000003</c:v>
                </c:pt>
                <c:pt idx="30">
                  <c:v>5413.2942000000003</c:v>
                </c:pt>
                <c:pt idx="31">
                  <c:v>5668.5664000000024</c:v>
                </c:pt>
              </c:numCache>
            </c:numRef>
          </c:val>
          <c:smooth val="0"/>
          <c:extLst>
            <c:ext xmlns:c16="http://schemas.microsoft.com/office/drawing/2014/chart" uri="{C3380CC4-5D6E-409C-BE32-E72D297353CC}">
              <c16:uniqueId val="{00000001-E097-46E2-8DE5-C4BA54933E4B}"/>
            </c:ext>
          </c:extLst>
        </c:ser>
        <c:ser>
          <c:idx val="10"/>
          <c:order val="2"/>
          <c:tx>
            <c:strRef>
              <c:f>Sheet1!$D$1</c:f>
              <c:strCache>
                <c:ptCount val="1"/>
                <c:pt idx="0">
                  <c:v>SWIZ ($5,643)</c:v>
                </c:pt>
              </c:strCache>
            </c:strRef>
          </c:tx>
          <c:spPr>
            <a:ln w="10652">
              <a:solidFill>
                <a:srgbClr val="FF0000"/>
              </a:solidFill>
              <a:prstDash val="solid"/>
            </a:ln>
          </c:spPr>
          <c:marker>
            <c:symbol val="square"/>
            <c:size val="5"/>
            <c:spPr>
              <a:solidFill>
                <a:srgbClr val="FF0000"/>
              </a:solidFill>
              <a:ln>
                <a:solidFill>
                  <a:srgbClr val="FF0000"/>
                </a:solidFill>
                <a:prstDash val="solid"/>
              </a:ln>
            </c:spPr>
          </c:marker>
          <c:cat>
            <c:strRef>
              <c:f>Sheet1!$A$2:$A$33</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Sheet1!$D$2:$D$33</c:f>
              <c:numCache>
                <c:formatCode>General</c:formatCode>
                <c:ptCount val="32"/>
                <c:pt idx="0">
                  <c:v>1029.1834999999994</c:v>
                </c:pt>
                <c:pt idx="1">
                  <c:v>1147.6614999999995</c:v>
                </c:pt>
                <c:pt idx="2">
                  <c:v>1219.0758000000001</c:v>
                </c:pt>
                <c:pt idx="3">
                  <c:v>1337.6252999999999</c:v>
                </c:pt>
                <c:pt idx="4">
                  <c:v>1376.9693</c:v>
                </c:pt>
                <c:pt idx="5">
                  <c:v>1465.3063</c:v>
                </c:pt>
                <c:pt idx="6">
                  <c:v>1555.6559999999999</c:v>
                </c:pt>
                <c:pt idx="7">
                  <c:v>1662.6869999999999</c:v>
                </c:pt>
                <c:pt idx="8">
                  <c:v>1775.1192999999998</c:v>
                </c:pt>
                <c:pt idx="9">
                  <c:v>1912.8389</c:v>
                </c:pt>
                <c:pt idx="10">
                  <c:v>2023.1544999999994</c:v>
                </c:pt>
                <c:pt idx="11">
                  <c:v>2216.6350000000002</c:v>
                </c:pt>
                <c:pt idx="12">
                  <c:v>2347.6130000000012</c:v>
                </c:pt>
                <c:pt idx="13">
                  <c:v>2396.1968999999976</c:v>
                </c:pt>
                <c:pt idx="14">
                  <c:v>2479.4719000000014</c:v>
                </c:pt>
                <c:pt idx="15">
                  <c:v>2557.9477000000002</c:v>
                </c:pt>
                <c:pt idx="16">
                  <c:v>2729.3356000000013</c:v>
                </c:pt>
                <c:pt idx="17">
                  <c:v>2841.4587000000001</c:v>
                </c:pt>
                <c:pt idx="18">
                  <c:v>2979.6975000000002</c:v>
                </c:pt>
                <c:pt idx="19">
                  <c:v>3073.2263999999986</c:v>
                </c:pt>
                <c:pt idx="20">
                  <c:v>3221.0486999999957</c:v>
                </c:pt>
                <c:pt idx="21">
                  <c:v>3428.0785000000001</c:v>
                </c:pt>
                <c:pt idx="22">
                  <c:v>3672.9232000000002</c:v>
                </c:pt>
                <c:pt idx="23">
                  <c:v>3779.4259999999999</c:v>
                </c:pt>
                <c:pt idx="24">
                  <c:v>3935.4045999999998</c:v>
                </c:pt>
                <c:pt idx="25">
                  <c:v>4015.3324000000002</c:v>
                </c:pt>
                <c:pt idx="26">
                  <c:v>4246.6890000000003</c:v>
                </c:pt>
                <c:pt idx="27">
                  <c:v>4567.3771999999999</c:v>
                </c:pt>
                <c:pt idx="28">
                  <c:v>4933.1004000000003</c:v>
                </c:pt>
                <c:pt idx="29">
                  <c:v>5156.7212000000027</c:v>
                </c:pt>
                <c:pt idx="30">
                  <c:v>5299.4380999999994</c:v>
                </c:pt>
                <c:pt idx="31">
                  <c:v>5642.5677999999998</c:v>
                </c:pt>
              </c:numCache>
            </c:numRef>
          </c:val>
          <c:smooth val="0"/>
          <c:extLst>
            <c:ext xmlns:c16="http://schemas.microsoft.com/office/drawing/2014/chart" uri="{C3380CC4-5D6E-409C-BE32-E72D297353CC}">
              <c16:uniqueId val="{00000002-E097-46E2-8DE5-C4BA54933E4B}"/>
            </c:ext>
          </c:extLst>
        </c:ser>
        <c:ser>
          <c:idx val="9"/>
          <c:order val="3"/>
          <c:tx>
            <c:strRef>
              <c:f>Sheet1!$E$1</c:f>
              <c:strCache>
                <c:ptCount val="1"/>
                <c:pt idx="0">
                  <c:v>NETH ($5,099)</c:v>
                </c:pt>
              </c:strCache>
            </c:strRef>
          </c:tx>
          <c:spPr>
            <a:ln w="10652">
              <a:solidFill>
                <a:srgbClr val="FFC000"/>
              </a:solidFill>
              <a:prstDash val="solid"/>
            </a:ln>
          </c:spPr>
          <c:marker>
            <c:symbol val="square"/>
            <c:size val="5"/>
            <c:spPr>
              <a:solidFill>
                <a:srgbClr val="FFC000"/>
              </a:solidFill>
              <a:ln>
                <a:solidFill>
                  <a:srgbClr val="FFC000"/>
                </a:solidFill>
                <a:prstDash val="solid"/>
              </a:ln>
            </c:spPr>
          </c:marker>
          <c:cat>
            <c:strRef>
              <c:f>Sheet1!$A$2:$A$33</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Sheet1!$E$2:$E$33</c:f>
              <c:numCache>
                <c:formatCode>General</c:formatCode>
                <c:ptCount val="32"/>
                <c:pt idx="0">
                  <c:v>731.00370000000032</c:v>
                </c:pt>
                <c:pt idx="1">
                  <c:v>797.03369999999938</c:v>
                </c:pt>
                <c:pt idx="2">
                  <c:v>864.66369999999949</c:v>
                </c:pt>
                <c:pt idx="3">
                  <c:v>897.7067000000003</c:v>
                </c:pt>
                <c:pt idx="4">
                  <c:v>919.11</c:v>
                </c:pt>
                <c:pt idx="5">
                  <c:v>958.15209999999934</c:v>
                </c:pt>
                <c:pt idx="6">
                  <c:v>1018.9149</c:v>
                </c:pt>
                <c:pt idx="7">
                  <c:v>1082.5920999999998</c:v>
                </c:pt>
                <c:pt idx="8">
                  <c:v>1158.9107000000001</c:v>
                </c:pt>
                <c:pt idx="9">
                  <c:v>1296.0206000000001</c:v>
                </c:pt>
                <c:pt idx="10">
                  <c:v>1409.7022999999999</c:v>
                </c:pt>
                <c:pt idx="11">
                  <c:v>1511.5879</c:v>
                </c:pt>
                <c:pt idx="12">
                  <c:v>1598.5743999999993</c:v>
                </c:pt>
                <c:pt idx="13">
                  <c:v>1665.9426000000001</c:v>
                </c:pt>
                <c:pt idx="14">
                  <c:v>1710.9010000000001</c:v>
                </c:pt>
                <c:pt idx="15">
                  <c:v>1791.4499000000001</c:v>
                </c:pt>
                <c:pt idx="16">
                  <c:v>1857.9335000000001</c:v>
                </c:pt>
                <c:pt idx="17">
                  <c:v>1912.9997000000001</c:v>
                </c:pt>
                <c:pt idx="18">
                  <c:v>2052.7484999999983</c:v>
                </c:pt>
                <c:pt idx="19">
                  <c:v>2177.9573000000014</c:v>
                </c:pt>
                <c:pt idx="20">
                  <c:v>2339.9007999999999</c:v>
                </c:pt>
                <c:pt idx="21">
                  <c:v>2554.5837999999999</c:v>
                </c:pt>
                <c:pt idx="22">
                  <c:v>2833.0183000000002</c:v>
                </c:pt>
                <c:pt idx="23">
                  <c:v>3099.2127</c:v>
                </c:pt>
                <c:pt idx="24">
                  <c:v>3307.9641000000001</c:v>
                </c:pt>
                <c:pt idx="25">
                  <c:v>3820.0661999999998</c:v>
                </c:pt>
                <c:pt idx="26">
                  <c:v>4086.5549000000001</c:v>
                </c:pt>
                <c:pt idx="27">
                  <c:v>4381.5493000000006</c:v>
                </c:pt>
                <c:pt idx="28">
                  <c:v>4716.7171000000008</c:v>
                </c:pt>
                <c:pt idx="29">
                  <c:v>4870.0487999999996</c:v>
                </c:pt>
                <c:pt idx="30">
                  <c:v>5028.3408000000009</c:v>
                </c:pt>
                <c:pt idx="31">
                  <c:v>5098.9131000000007</c:v>
                </c:pt>
              </c:numCache>
            </c:numRef>
          </c:val>
          <c:smooth val="0"/>
          <c:extLst>
            <c:ext xmlns:c16="http://schemas.microsoft.com/office/drawing/2014/chart" uri="{C3380CC4-5D6E-409C-BE32-E72D297353CC}">
              <c16:uniqueId val="{00000003-E097-46E2-8DE5-C4BA54933E4B}"/>
            </c:ext>
          </c:extLst>
        </c:ser>
        <c:ser>
          <c:idx val="11"/>
          <c:order val="4"/>
          <c:tx>
            <c:strRef>
              <c:f>Sheet1!$F$1</c:f>
              <c:strCache>
                <c:ptCount val="1"/>
                <c:pt idx="0">
                  <c:v>CAN ($4,522)</c:v>
                </c:pt>
              </c:strCache>
            </c:strRef>
          </c:tx>
          <c:spPr>
            <a:ln w="10652">
              <a:solidFill>
                <a:srgbClr val="FFFF00"/>
              </a:solidFill>
              <a:prstDash val="solid"/>
            </a:ln>
          </c:spPr>
          <c:marker>
            <c:symbol val="square"/>
            <c:size val="5"/>
            <c:spPr>
              <a:solidFill>
                <a:srgbClr val="FFFF00"/>
              </a:solidFill>
              <a:ln>
                <a:solidFill>
                  <a:srgbClr val="FFFF00"/>
                </a:solidFill>
                <a:prstDash val="solid"/>
              </a:ln>
            </c:spPr>
          </c:marker>
          <c:cat>
            <c:strRef>
              <c:f>Sheet1!$A$2:$A$33</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Sheet1!$F$2:$F$33</c:f>
              <c:numCache>
                <c:formatCode>General</c:formatCode>
                <c:ptCount val="32"/>
                <c:pt idx="0">
                  <c:v>777.30649999999946</c:v>
                </c:pt>
                <c:pt idx="1">
                  <c:v>893.53129999999919</c:v>
                </c:pt>
                <c:pt idx="2">
                  <c:v>1011.3150999999997</c:v>
                </c:pt>
                <c:pt idx="3">
                  <c:v>1092.2158000000006</c:v>
                </c:pt>
                <c:pt idx="4">
                  <c:v>1172.7848999999999</c:v>
                </c:pt>
                <c:pt idx="5">
                  <c:v>1258.9082000000001</c:v>
                </c:pt>
                <c:pt idx="6">
                  <c:v>1344.4031</c:v>
                </c:pt>
                <c:pt idx="7">
                  <c:v>1410.4269000000006</c:v>
                </c:pt>
                <c:pt idx="8">
                  <c:v>1500.5039999999999</c:v>
                </c:pt>
                <c:pt idx="9">
                  <c:v>1609.5125</c:v>
                </c:pt>
                <c:pt idx="10">
                  <c:v>1735.4281000000001</c:v>
                </c:pt>
                <c:pt idx="11">
                  <c:v>1873.2923999999998</c:v>
                </c:pt>
                <c:pt idx="12">
                  <c:v>1966.2295000000001</c:v>
                </c:pt>
                <c:pt idx="13">
                  <c:v>2009.2737</c:v>
                </c:pt>
                <c:pt idx="14">
                  <c:v>2051.5263</c:v>
                </c:pt>
                <c:pt idx="15">
                  <c:v>2053.7741000000001</c:v>
                </c:pt>
                <c:pt idx="16">
                  <c:v>2055.5245</c:v>
                </c:pt>
                <c:pt idx="17">
                  <c:v>2149.9633000000013</c:v>
                </c:pt>
                <c:pt idx="18">
                  <c:v>2308.8541000000014</c:v>
                </c:pt>
                <c:pt idx="19">
                  <c:v>2415.826</c:v>
                </c:pt>
                <c:pt idx="20">
                  <c:v>2518.5789</c:v>
                </c:pt>
                <c:pt idx="21">
                  <c:v>2732.4877000000001</c:v>
                </c:pt>
                <c:pt idx="22">
                  <c:v>2870.9111000000021</c:v>
                </c:pt>
                <c:pt idx="23">
                  <c:v>3058.4956000000002</c:v>
                </c:pt>
                <c:pt idx="24">
                  <c:v>3220.7338</c:v>
                </c:pt>
                <c:pt idx="25">
                  <c:v>3450.6461999999997</c:v>
                </c:pt>
                <c:pt idx="26">
                  <c:v>3672.3224</c:v>
                </c:pt>
                <c:pt idx="27">
                  <c:v>3845.3947000000012</c:v>
                </c:pt>
                <c:pt idx="28">
                  <c:v>3997.5563000000002</c:v>
                </c:pt>
                <c:pt idx="29">
                  <c:v>4309.3453</c:v>
                </c:pt>
                <c:pt idx="30">
                  <c:v>4445.1236000000026</c:v>
                </c:pt>
                <c:pt idx="31">
                  <c:v>4521.5644000000002</c:v>
                </c:pt>
              </c:numCache>
            </c:numRef>
          </c:val>
          <c:smooth val="0"/>
          <c:extLst>
            <c:ext xmlns:c16="http://schemas.microsoft.com/office/drawing/2014/chart" uri="{C3380CC4-5D6E-409C-BE32-E72D297353CC}">
              <c16:uniqueId val="{00000004-E097-46E2-8DE5-C4BA54933E4B}"/>
            </c:ext>
          </c:extLst>
        </c:ser>
        <c:ser>
          <c:idx val="12"/>
          <c:order val="5"/>
          <c:tx>
            <c:strRef>
              <c:f>Sheet1!$G$1</c:f>
              <c:strCache>
                <c:ptCount val="1"/>
                <c:pt idx="0">
                  <c:v>DEN ($4,495)*</c:v>
                </c:pt>
              </c:strCache>
            </c:strRef>
          </c:tx>
          <c:spPr>
            <a:ln w="10652">
              <a:solidFill>
                <a:srgbClr val="92D050"/>
              </a:solidFill>
              <a:prstDash val="solid"/>
            </a:ln>
          </c:spPr>
          <c:marker>
            <c:symbol val="square"/>
            <c:size val="5"/>
            <c:spPr>
              <a:solidFill>
                <a:srgbClr val="92D050"/>
              </a:solidFill>
              <a:ln>
                <a:solidFill>
                  <a:srgbClr val="92D050"/>
                </a:solidFill>
                <a:prstDash val="solid"/>
              </a:ln>
            </c:spPr>
          </c:marker>
          <c:cat>
            <c:strRef>
              <c:f>Sheet1!$A$2:$A$33</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Sheet1!$G$2:$G$33</c:f>
              <c:numCache>
                <c:formatCode>General</c:formatCode>
                <c:ptCount val="32"/>
                <c:pt idx="0">
                  <c:v>890.09070000000031</c:v>
                </c:pt>
                <c:pt idx="1">
                  <c:v>987.15609999999947</c:v>
                </c:pt>
                <c:pt idx="2">
                  <c:v>1087.7607</c:v>
                </c:pt>
                <c:pt idx="3">
                  <c:v>1126.5313999999998</c:v>
                </c:pt>
                <c:pt idx="4">
                  <c:v>1160.1628999999998</c:v>
                </c:pt>
                <c:pt idx="5">
                  <c:v>1246.7618</c:v>
                </c:pt>
                <c:pt idx="6">
                  <c:v>1284.2026000000001</c:v>
                </c:pt>
                <c:pt idx="7">
                  <c:v>1373.9992999999999</c:v>
                </c:pt>
                <c:pt idx="8">
                  <c:v>1444.1702999999998</c:v>
                </c:pt>
                <c:pt idx="9">
                  <c:v>1477.8888999999999</c:v>
                </c:pt>
                <c:pt idx="10">
                  <c:v>1537.32</c:v>
                </c:pt>
                <c:pt idx="11">
                  <c:v>1584.9780000000001</c:v>
                </c:pt>
                <c:pt idx="12">
                  <c:v>1660.2850000000001</c:v>
                </c:pt>
                <c:pt idx="13">
                  <c:v>1764.6558</c:v>
                </c:pt>
                <c:pt idx="14">
                  <c:v>1848.6148999999998</c:v>
                </c:pt>
                <c:pt idx="15">
                  <c:v>1863.5185000000001</c:v>
                </c:pt>
                <c:pt idx="16">
                  <c:v>1973.8215</c:v>
                </c:pt>
                <c:pt idx="17">
                  <c:v>2056.7373000000002</c:v>
                </c:pt>
                <c:pt idx="18">
                  <c:v>2130.6913000000013</c:v>
                </c:pt>
                <c:pt idx="19">
                  <c:v>2410.4805999999999</c:v>
                </c:pt>
                <c:pt idx="20">
                  <c:v>2506.8871000000013</c:v>
                </c:pt>
                <c:pt idx="21">
                  <c:v>2678.471100000002</c:v>
                </c:pt>
                <c:pt idx="22">
                  <c:v>2870.4950000000013</c:v>
                </c:pt>
                <c:pt idx="23">
                  <c:v>2894.4856</c:v>
                </c:pt>
                <c:pt idx="24">
                  <c:v>3123.0751000000014</c:v>
                </c:pt>
                <c:pt idx="25">
                  <c:v>3242.9716000000012</c:v>
                </c:pt>
                <c:pt idx="26">
                  <c:v>3572.6875</c:v>
                </c:pt>
                <c:pt idx="27">
                  <c:v>3764.4796000000001</c:v>
                </c:pt>
                <c:pt idx="28">
                  <c:v>4055.8652000000002</c:v>
                </c:pt>
                <c:pt idx="29">
                  <c:v>4390.1844000000001</c:v>
                </c:pt>
                <c:pt idx="30">
                  <c:v>4495.1698000000024</c:v>
                </c:pt>
              </c:numCache>
            </c:numRef>
          </c:val>
          <c:smooth val="0"/>
          <c:extLst>
            <c:ext xmlns:c16="http://schemas.microsoft.com/office/drawing/2014/chart" uri="{C3380CC4-5D6E-409C-BE32-E72D297353CC}">
              <c16:uniqueId val="{00000005-E097-46E2-8DE5-C4BA54933E4B}"/>
            </c:ext>
          </c:extLst>
        </c:ser>
        <c:ser>
          <c:idx val="6"/>
          <c:order val="6"/>
          <c:tx>
            <c:strRef>
              <c:f>Sheet1!$H$1</c:f>
              <c:strCache>
                <c:ptCount val="1"/>
                <c:pt idx="0">
                  <c:v>GER ($4,495)</c:v>
                </c:pt>
              </c:strCache>
            </c:strRef>
          </c:tx>
          <c:spPr>
            <a:ln w="15875">
              <a:solidFill>
                <a:srgbClr val="00B050"/>
              </a:solidFill>
              <a:prstDash val="solid"/>
            </a:ln>
          </c:spPr>
          <c:marker>
            <c:symbol val="square"/>
            <c:size val="5"/>
            <c:spPr>
              <a:solidFill>
                <a:srgbClr val="00B050"/>
              </a:solidFill>
              <a:ln>
                <a:solidFill>
                  <a:srgbClr val="00B050"/>
                </a:solidFill>
                <a:prstDash val="solid"/>
              </a:ln>
            </c:spPr>
          </c:marker>
          <c:cat>
            <c:strRef>
              <c:f>Sheet1!$A$2:$A$33</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Sheet1!$H$2:$H$33</c:f>
              <c:numCache>
                <c:formatCode>General</c:formatCode>
                <c:ptCount val="32"/>
                <c:pt idx="0">
                  <c:v>973.93239999999946</c:v>
                </c:pt>
                <c:pt idx="1">
                  <c:v>1104.0897</c:v>
                </c:pt>
                <c:pt idx="2">
                  <c:v>1150.9877000000001</c:v>
                </c:pt>
                <c:pt idx="3">
                  <c:v>1215.8937999999998</c:v>
                </c:pt>
                <c:pt idx="4">
                  <c:v>1314.2967000000001</c:v>
                </c:pt>
                <c:pt idx="5">
                  <c:v>1412.6025999999999</c:v>
                </c:pt>
                <c:pt idx="6">
                  <c:v>1458.2232999999999</c:v>
                </c:pt>
                <c:pt idx="7">
                  <c:v>1537.1387999999999</c:v>
                </c:pt>
                <c:pt idx="8">
                  <c:v>1673.4083000000001</c:v>
                </c:pt>
                <c:pt idx="9">
                  <c:v>1663.7054000000001</c:v>
                </c:pt>
                <c:pt idx="10">
                  <c:v>1793.0300999999999</c:v>
                </c:pt>
                <c:pt idx="12">
                  <c:v>1992.4385000000007</c:v>
                </c:pt>
                <c:pt idx="13">
                  <c:v>1999.8641999999998</c:v>
                </c:pt>
                <c:pt idx="14">
                  <c:v>2129.6241</c:v>
                </c:pt>
                <c:pt idx="15">
                  <c:v>2270.1501000000012</c:v>
                </c:pt>
                <c:pt idx="16">
                  <c:v>2399.5019000000002</c:v>
                </c:pt>
                <c:pt idx="17">
                  <c:v>2415.0655000000002</c:v>
                </c:pt>
                <c:pt idx="18">
                  <c:v>2487.6241999999997</c:v>
                </c:pt>
                <c:pt idx="19">
                  <c:v>2589.4859000000001</c:v>
                </c:pt>
                <c:pt idx="20">
                  <c:v>2677.4537000000014</c:v>
                </c:pt>
                <c:pt idx="21">
                  <c:v>2806.0619000000002</c:v>
                </c:pt>
                <c:pt idx="22">
                  <c:v>2943.1464999999957</c:v>
                </c:pt>
                <c:pt idx="23">
                  <c:v>3096.6320000000001</c:v>
                </c:pt>
                <c:pt idx="24">
                  <c:v>3166.3611000000014</c:v>
                </c:pt>
                <c:pt idx="25">
                  <c:v>3363.1502</c:v>
                </c:pt>
                <c:pt idx="26">
                  <c:v>3563.8780000000002</c:v>
                </c:pt>
                <c:pt idx="27">
                  <c:v>3723.373300000002</c:v>
                </c:pt>
                <c:pt idx="28">
                  <c:v>3973.308</c:v>
                </c:pt>
                <c:pt idx="29">
                  <c:v>4187.1722000000027</c:v>
                </c:pt>
                <c:pt idx="30">
                  <c:v>4348.5765000000001</c:v>
                </c:pt>
                <c:pt idx="31">
                  <c:v>4494.652100000003</c:v>
                </c:pt>
              </c:numCache>
            </c:numRef>
          </c:val>
          <c:smooth val="0"/>
          <c:extLst>
            <c:ext xmlns:c16="http://schemas.microsoft.com/office/drawing/2014/chart" uri="{C3380CC4-5D6E-409C-BE32-E72D297353CC}">
              <c16:uniqueId val="{00000006-E097-46E2-8DE5-C4BA54933E4B}"/>
            </c:ext>
          </c:extLst>
        </c:ser>
        <c:ser>
          <c:idx val="0"/>
          <c:order val="7"/>
          <c:tx>
            <c:strRef>
              <c:f>Sheet1!$I$1</c:f>
              <c:strCache>
                <c:ptCount val="1"/>
                <c:pt idx="0">
                  <c:v>FR ($4,118)</c:v>
                </c:pt>
              </c:strCache>
            </c:strRef>
          </c:tx>
          <c:spPr>
            <a:ln w="15875">
              <a:solidFill>
                <a:srgbClr val="00B0F0"/>
              </a:solidFill>
            </a:ln>
          </c:spPr>
          <c:marker>
            <c:symbol val="square"/>
            <c:size val="5"/>
            <c:spPr>
              <a:solidFill>
                <a:srgbClr val="00B0F0"/>
              </a:solidFill>
              <a:ln>
                <a:solidFill>
                  <a:srgbClr val="00B0F0"/>
                </a:solidFill>
              </a:ln>
            </c:spPr>
          </c:marker>
          <c:cat>
            <c:strRef>
              <c:f>Sheet1!$A$2:$A$33</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Sheet1!$I$2:$I$33</c:f>
              <c:numCache>
                <c:formatCode>General</c:formatCode>
                <c:ptCount val="32"/>
                <c:pt idx="0">
                  <c:v>665.40970000000004</c:v>
                </c:pt>
                <c:pt idx="5">
                  <c:v>1028.3532999999998</c:v>
                </c:pt>
                <c:pt idx="10">
                  <c:v>1439.7037</c:v>
                </c:pt>
                <c:pt idx="11">
                  <c:v>1542.0327</c:v>
                </c:pt>
                <c:pt idx="12">
                  <c:v>1641.9911</c:v>
                </c:pt>
                <c:pt idx="13">
                  <c:v>1738.8401999999999</c:v>
                </c:pt>
                <c:pt idx="14">
                  <c:v>1802.9621999999999</c:v>
                </c:pt>
                <c:pt idx="15">
                  <c:v>2092.9793000000013</c:v>
                </c:pt>
                <c:pt idx="16">
                  <c:v>2156.7919000000002</c:v>
                </c:pt>
                <c:pt idx="17">
                  <c:v>2222.2909</c:v>
                </c:pt>
                <c:pt idx="18">
                  <c:v>2307.4077000000002</c:v>
                </c:pt>
                <c:pt idx="19">
                  <c:v>2396.0095000000001</c:v>
                </c:pt>
                <c:pt idx="20">
                  <c:v>2544.3679000000002</c:v>
                </c:pt>
                <c:pt idx="21">
                  <c:v>2716.6073000000001</c:v>
                </c:pt>
                <c:pt idx="22">
                  <c:v>2920.7692999999977</c:v>
                </c:pt>
                <c:pt idx="23">
                  <c:v>2953.9727000000012</c:v>
                </c:pt>
                <c:pt idx="24">
                  <c:v>3089.6443999999997</c:v>
                </c:pt>
                <c:pt idx="25">
                  <c:v>3253.8962000000001</c:v>
                </c:pt>
                <c:pt idx="26">
                  <c:v>3434.7515000000012</c:v>
                </c:pt>
                <c:pt idx="27">
                  <c:v>3600.1147000000001</c:v>
                </c:pt>
                <c:pt idx="28">
                  <c:v>3763.6212</c:v>
                </c:pt>
                <c:pt idx="29">
                  <c:v>3961.6685999999986</c:v>
                </c:pt>
                <c:pt idx="30">
                  <c:v>4016.1206999999977</c:v>
                </c:pt>
                <c:pt idx="31">
                  <c:v>4117.8829000000014</c:v>
                </c:pt>
              </c:numCache>
            </c:numRef>
          </c:val>
          <c:smooth val="0"/>
          <c:extLst>
            <c:ext xmlns:c16="http://schemas.microsoft.com/office/drawing/2014/chart" uri="{C3380CC4-5D6E-409C-BE32-E72D297353CC}">
              <c16:uniqueId val="{00000007-E097-46E2-8DE5-C4BA54933E4B}"/>
            </c:ext>
          </c:extLst>
        </c:ser>
        <c:ser>
          <c:idx val="1"/>
          <c:order val="8"/>
          <c:tx>
            <c:strRef>
              <c:f>Sheet1!$J$1</c:f>
              <c:strCache>
                <c:ptCount val="1"/>
                <c:pt idx="0">
                  <c:v>SWE ($3,925)</c:v>
                </c:pt>
              </c:strCache>
            </c:strRef>
          </c:tx>
          <c:spPr>
            <a:ln w="15875">
              <a:solidFill>
                <a:srgbClr val="0070C0"/>
              </a:solidFill>
            </a:ln>
          </c:spPr>
          <c:marker>
            <c:symbol val="square"/>
            <c:size val="5"/>
            <c:spPr>
              <a:solidFill>
                <a:srgbClr val="0070C0"/>
              </a:solidFill>
              <a:ln>
                <a:solidFill>
                  <a:srgbClr val="0070C0"/>
                </a:solidFill>
              </a:ln>
            </c:spPr>
          </c:marker>
          <c:cat>
            <c:strRef>
              <c:f>Sheet1!$A$2:$A$33</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Sheet1!$J$2:$J$33</c:f>
              <c:numCache>
                <c:formatCode>General</c:formatCode>
                <c:ptCount val="32"/>
                <c:pt idx="0">
                  <c:v>940.59130000000005</c:v>
                </c:pt>
                <c:pt idx="1">
                  <c:v>1041.7983999999999</c:v>
                </c:pt>
                <c:pt idx="2">
                  <c:v>1132.2740999999999</c:v>
                </c:pt>
                <c:pt idx="3">
                  <c:v>1183.9999</c:v>
                </c:pt>
                <c:pt idx="4">
                  <c:v>1250.4170000000001</c:v>
                </c:pt>
                <c:pt idx="5">
                  <c:v>1264.8902999999998</c:v>
                </c:pt>
                <c:pt idx="6">
                  <c:v>1285.6862999999998</c:v>
                </c:pt>
                <c:pt idx="7">
                  <c:v>1367.1334999999995</c:v>
                </c:pt>
                <c:pt idx="8">
                  <c:v>1430.0232999999998</c:v>
                </c:pt>
                <c:pt idx="9">
                  <c:v>1519.3196</c:v>
                </c:pt>
                <c:pt idx="10">
                  <c:v>1589.3196</c:v>
                </c:pt>
                <c:pt idx="11">
                  <c:v>1574.4372000000001</c:v>
                </c:pt>
                <c:pt idx="12">
                  <c:v>1616.2122999999999</c:v>
                </c:pt>
                <c:pt idx="13">
                  <c:v>1653.9378000000006</c:v>
                </c:pt>
                <c:pt idx="14">
                  <c:v>1659.6073999999999</c:v>
                </c:pt>
                <c:pt idx="15">
                  <c:v>1738.2111</c:v>
                </c:pt>
                <c:pt idx="16">
                  <c:v>1856.9868000000001</c:v>
                </c:pt>
                <c:pt idx="17">
                  <c:v>1883.5251000000001</c:v>
                </c:pt>
                <c:pt idx="18">
                  <c:v>1980.9165000000007</c:v>
                </c:pt>
                <c:pt idx="19">
                  <c:v>2129.4727000000012</c:v>
                </c:pt>
                <c:pt idx="20">
                  <c:v>2286.3833000000013</c:v>
                </c:pt>
                <c:pt idx="21">
                  <c:v>2501.6271000000002</c:v>
                </c:pt>
                <c:pt idx="22">
                  <c:v>2701.8127000000013</c:v>
                </c:pt>
                <c:pt idx="23">
                  <c:v>2833.1491000000001</c:v>
                </c:pt>
                <c:pt idx="24">
                  <c:v>2953.1606999999976</c:v>
                </c:pt>
                <c:pt idx="25">
                  <c:v>2963.3834000000002</c:v>
                </c:pt>
                <c:pt idx="26">
                  <c:v>3190.64</c:v>
                </c:pt>
                <c:pt idx="27">
                  <c:v>3429.3169000000012</c:v>
                </c:pt>
                <c:pt idx="28">
                  <c:v>3655.8115000000021</c:v>
                </c:pt>
                <c:pt idx="29">
                  <c:v>3702.9602</c:v>
                </c:pt>
                <c:pt idx="30">
                  <c:v>3716.5551000000014</c:v>
                </c:pt>
                <c:pt idx="31">
                  <c:v>3924.7879999999986</c:v>
                </c:pt>
              </c:numCache>
            </c:numRef>
          </c:val>
          <c:smooth val="0"/>
          <c:extLst>
            <c:ext xmlns:c16="http://schemas.microsoft.com/office/drawing/2014/chart" uri="{C3380CC4-5D6E-409C-BE32-E72D297353CC}">
              <c16:uniqueId val="{00000008-E097-46E2-8DE5-C4BA54933E4B}"/>
            </c:ext>
          </c:extLst>
        </c:ser>
        <c:ser>
          <c:idx val="2"/>
          <c:order val="9"/>
          <c:tx>
            <c:strRef>
              <c:f>Sheet1!$K$1</c:f>
              <c:strCache>
                <c:ptCount val="1"/>
                <c:pt idx="0">
                  <c:v>AUS ($3,800)*</c:v>
                </c:pt>
              </c:strCache>
            </c:strRef>
          </c:tx>
          <c:spPr>
            <a:ln w="15875">
              <a:solidFill>
                <a:srgbClr val="002060"/>
              </a:solidFill>
            </a:ln>
          </c:spPr>
          <c:marker>
            <c:symbol val="square"/>
            <c:size val="5"/>
            <c:spPr>
              <a:solidFill>
                <a:srgbClr val="002060"/>
              </a:solidFill>
              <a:ln>
                <a:solidFill>
                  <a:srgbClr val="002060"/>
                </a:solidFill>
              </a:ln>
            </c:spPr>
          </c:marker>
          <c:cat>
            <c:strRef>
              <c:f>Sheet1!$A$2:$A$33</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Sheet1!$K$2:$K$33</c:f>
              <c:numCache>
                <c:formatCode>General</c:formatCode>
                <c:ptCount val="32"/>
                <c:pt idx="0">
                  <c:v>639.803</c:v>
                </c:pt>
                <c:pt idx="1">
                  <c:v>715.07500000000005</c:v>
                </c:pt>
                <c:pt idx="2">
                  <c:v>747.58280000000002</c:v>
                </c:pt>
                <c:pt idx="3">
                  <c:v>794.47890000000029</c:v>
                </c:pt>
                <c:pt idx="4">
                  <c:v>847.01189999999997</c:v>
                </c:pt>
                <c:pt idx="5">
                  <c:v>921.07100000000003</c:v>
                </c:pt>
                <c:pt idx="6">
                  <c:v>992.34579999999949</c:v>
                </c:pt>
                <c:pt idx="7">
                  <c:v>1037.2051000000001</c:v>
                </c:pt>
                <c:pt idx="8">
                  <c:v>1090.7455000000007</c:v>
                </c:pt>
                <c:pt idx="9">
                  <c:v>1143.6347999999998</c:v>
                </c:pt>
                <c:pt idx="10">
                  <c:v>1207.3271999999999</c:v>
                </c:pt>
                <c:pt idx="11">
                  <c:v>1284.8522999999998</c:v>
                </c:pt>
                <c:pt idx="12">
                  <c:v>1373.2818</c:v>
                </c:pt>
                <c:pt idx="13">
                  <c:v>1448.1901999999998</c:v>
                </c:pt>
                <c:pt idx="14">
                  <c:v>1534.6020999999998</c:v>
                </c:pt>
                <c:pt idx="15">
                  <c:v>1617.4793999999999</c:v>
                </c:pt>
                <c:pt idx="16">
                  <c:v>1718.8601999999998</c:v>
                </c:pt>
                <c:pt idx="17">
                  <c:v>1817.0417</c:v>
                </c:pt>
                <c:pt idx="18">
                  <c:v>1954.2986000000001</c:v>
                </c:pt>
                <c:pt idx="19">
                  <c:v>2097.0302000000001</c:v>
                </c:pt>
                <c:pt idx="20">
                  <c:v>2258.9413000000013</c:v>
                </c:pt>
                <c:pt idx="21">
                  <c:v>2386.4845999999998</c:v>
                </c:pt>
                <c:pt idx="22">
                  <c:v>2558.5934000000002</c:v>
                </c:pt>
                <c:pt idx="23">
                  <c:v>2665.9603999999999</c:v>
                </c:pt>
                <c:pt idx="24">
                  <c:v>2882.0104000000001</c:v>
                </c:pt>
                <c:pt idx="25">
                  <c:v>2979.5681999999997</c:v>
                </c:pt>
                <c:pt idx="26">
                  <c:v>3167.6396</c:v>
                </c:pt>
                <c:pt idx="27">
                  <c:v>3360.3389000000002</c:v>
                </c:pt>
                <c:pt idx="28">
                  <c:v>3470.2249999999976</c:v>
                </c:pt>
                <c:pt idx="29">
                  <c:v>3734.3511000000026</c:v>
                </c:pt>
                <c:pt idx="30">
                  <c:v>3800.0758000000001</c:v>
                </c:pt>
              </c:numCache>
            </c:numRef>
          </c:val>
          <c:smooth val="0"/>
          <c:extLst>
            <c:ext xmlns:c16="http://schemas.microsoft.com/office/drawing/2014/chart" uri="{C3380CC4-5D6E-409C-BE32-E72D297353CC}">
              <c16:uniqueId val="{00000009-E097-46E2-8DE5-C4BA54933E4B}"/>
            </c:ext>
          </c:extLst>
        </c:ser>
        <c:ser>
          <c:idx val="5"/>
          <c:order val="10"/>
          <c:tx>
            <c:strRef>
              <c:f>Sheet1!$L$1</c:f>
              <c:strCache>
                <c:ptCount val="1"/>
                <c:pt idx="0">
                  <c:v>UK ($3,405)</c:v>
                </c:pt>
              </c:strCache>
            </c:strRef>
          </c:tx>
          <c:spPr>
            <a:ln w="15875">
              <a:solidFill>
                <a:srgbClr val="7030A0"/>
              </a:solidFill>
            </a:ln>
          </c:spPr>
          <c:marker>
            <c:symbol val="square"/>
            <c:size val="5"/>
            <c:spPr>
              <a:solidFill>
                <a:srgbClr val="7030A0"/>
              </a:solidFill>
              <a:ln>
                <a:solidFill>
                  <a:srgbClr val="7030A0"/>
                </a:solidFill>
              </a:ln>
            </c:spPr>
          </c:marker>
          <c:cat>
            <c:strRef>
              <c:f>Sheet1!$A$2:$A$33</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Sheet1!$L$2:$L$33</c:f>
              <c:numCache>
                <c:formatCode>General</c:formatCode>
                <c:ptCount val="32"/>
                <c:pt idx="0">
                  <c:v>466.99309999999963</c:v>
                </c:pt>
                <c:pt idx="1">
                  <c:v>529.56059999999934</c:v>
                </c:pt>
                <c:pt idx="2">
                  <c:v>559.67400000000032</c:v>
                </c:pt>
                <c:pt idx="3">
                  <c:v>624.79400000000032</c:v>
                </c:pt>
                <c:pt idx="4">
                  <c:v>656.16049999999996</c:v>
                </c:pt>
                <c:pt idx="5">
                  <c:v>687.99400000000003</c:v>
                </c:pt>
                <c:pt idx="6">
                  <c:v>731.06079999999997</c:v>
                </c:pt>
                <c:pt idx="7">
                  <c:v>796.98080000000004</c:v>
                </c:pt>
                <c:pt idx="8">
                  <c:v>853.15729999999905</c:v>
                </c:pt>
                <c:pt idx="9">
                  <c:v>908.48040000000003</c:v>
                </c:pt>
                <c:pt idx="10">
                  <c:v>958.6750000000003</c:v>
                </c:pt>
                <c:pt idx="11">
                  <c:v>1047.2361000000001</c:v>
                </c:pt>
                <c:pt idx="12">
                  <c:v>1151.5346</c:v>
                </c:pt>
                <c:pt idx="13">
                  <c:v>1204.1198999999999</c:v>
                </c:pt>
                <c:pt idx="14">
                  <c:v>1292.8141999999998</c:v>
                </c:pt>
                <c:pt idx="15">
                  <c:v>1344.2125000000001</c:v>
                </c:pt>
                <c:pt idx="16">
                  <c:v>1432.5183</c:v>
                </c:pt>
                <c:pt idx="17">
                  <c:v>1479.0969</c:v>
                </c:pt>
                <c:pt idx="18">
                  <c:v>1549.9185000000007</c:v>
                </c:pt>
                <c:pt idx="19">
                  <c:v>1670.4264000000001</c:v>
                </c:pt>
                <c:pt idx="20">
                  <c:v>1827.2675000000006</c:v>
                </c:pt>
                <c:pt idx="21">
                  <c:v>2012.4940999999999</c:v>
                </c:pt>
                <c:pt idx="22">
                  <c:v>2191.2383</c:v>
                </c:pt>
                <c:pt idx="23">
                  <c:v>2331.4088999999976</c:v>
                </c:pt>
                <c:pt idx="24">
                  <c:v>2580.3412000000012</c:v>
                </c:pt>
                <c:pt idx="25">
                  <c:v>2762.0201999999999</c:v>
                </c:pt>
                <c:pt idx="26">
                  <c:v>2997.4782</c:v>
                </c:pt>
                <c:pt idx="27">
                  <c:v>3094.1414</c:v>
                </c:pt>
                <c:pt idx="28">
                  <c:v>3273.6791000000012</c:v>
                </c:pt>
                <c:pt idx="29">
                  <c:v>3455.6393000000012</c:v>
                </c:pt>
                <c:pt idx="30">
                  <c:v>3421.6425999999997</c:v>
                </c:pt>
                <c:pt idx="31">
                  <c:v>3405.4729000000002</c:v>
                </c:pt>
              </c:numCache>
            </c:numRef>
          </c:val>
          <c:smooth val="0"/>
          <c:extLst>
            <c:ext xmlns:c16="http://schemas.microsoft.com/office/drawing/2014/chart" uri="{C3380CC4-5D6E-409C-BE32-E72D297353CC}">
              <c16:uniqueId val="{0000000A-E097-46E2-8DE5-C4BA54933E4B}"/>
            </c:ext>
          </c:extLst>
        </c:ser>
        <c:ser>
          <c:idx val="7"/>
          <c:order val="11"/>
          <c:tx>
            <c:strRef>
              <c:f>Sheet1!$M$1</c:f>
              <c:strCache>
                <c:ptCount val="1"/>
                <c:pt idx="0">
                  <c:v>JPN ($3,213)*</c:v>
                </c:pt>
              </c:strCache>
            </c:strRef>
          </c:tx>
          <c:spPr>
            <a:ln w="15875">
              <a:solidFill>
                <a:srgbClr val="C00000"/>
              </a:solidFill>
            </a:ln>
          </c:spPr>
          <c:marker>
            <c:symbol val="triangle"/>
            <c:size val="5"/>
            <c:spPr>
              <a:solidFill>
                <a:srgbClr val="C00000"/>
              </a:solidFill>
              <a:ln>
                <a:solidFill>
                  <a:srgbClr val="C00000"/>
                </a:solidFill>
              </a:ln>
            </c:spPr>
          </c:marker>
          <c:cat>
            <c:strRef>
              <c:f>Sheet1!$A$2:$A$33</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Sheet1!$M$2:$M$33</c:f>
              <c:numCache>
                <c:formatCode>General</c:formatCode>
                <c:ptCount val="32"/>
                <c:pt idx="0">
                  <c:v>540.28010000000029</c:v>
                </c:pt>
                <c:pt idx="1">
                  <c:v>618.04239999999947</c:v>
                </c:pt>
                <c:pt idx="2">
                  <c:v>689.87360000000001</c:v>
                </c:pt>
                <c:pt idx="3">
                  <c:v>745.72910000000002</c:v>
                </c:pt>
                <c:pt idx="4">
                  <c:v>779.17920000000004</c:v>
                </c:pt>
                <c:pt idx="5">
                  <c:v>856.39800000000002</c:v>
                </c:pt>
                <c:pt idx="6">
                  <c:v>889.26030000000003</c:v>
                </c:pt>
                <c:pt idx="7">
                  <c:v>949.70060000000001</c:v>
                </c:pt>
                <c:pt idx="8">
                  <c:v>1001.3454999999997</c:v>
                </c:pt>
                <c:pt idx="9">
                  <c:v>1047.1509999999998</c:v>
                </c:pt>
                <c:pt idx="10">
                  <c:v>1114.4329</c:v>
                </c:pt>
                <c:pt idx="11">
                  <c:v>1196.6255000000001</c:v>
                </c:pt>
                <c:pt idx="12">
                  <c:v>1285.7887000000001</c:v>
                </c:pt>
                <c:pt idx="13">
                  <c:v>1372.1087</c:v>
                </c:pt>
                <c:pt idx="14">
                  <c:v>1470.1169</c:v>
                </c:pt>
                <c:pt idx="15">
                  <c:v>1556.6315</c:v>
                </c:pt>
                <c:pt idx="16">
                  <c:v>1658.9826</c:v>
                </c:pt>
                <c:pt idx="17">
                  <c:v>1695.7882999999999</c:v>
                </c:pt>
                <c:pt idx="18">
                  <c:v>1745.8623999999998</c:v>
                </c:pt>
                <c:pt idx="19">
                  <c:v>1830.1320999999998</c:v>
                </c:pt>
                <c:pt idx="20">
                  <c:v>1969.06</c:v>
                </c:pt>
                <c:pt idx="21">
                  <c:v>2068.8067999999998</c:v>
                </c:pt>
                <c:pt idx="22">
                  <c:v>2140.5942</c:v>
                </c:pt>
                <c:pt idx="23">
                  <c:v>2233.0853999999999</c:v>
                </c:pt>
                <c:pt idx="24">
                  <c:v>2350.8611000000014</c:v>
                </c:pt>
                <c:pt idx="25">
                  <c:v>2490.8033000000014</c:v>
                </c:pt>
                <c:pt idx="26">
                  <c:v>2603.8872000000001</c:v>
                </c:pt>
                <c:pt idx="27">
                  <c:v>2748.3810000000012</c:v>
                </c:pt>
                <c:pt idx="28">
                  <c:v>2890.6501000000012</c:v>
                </c:pt>
                <c:pt idx="29">
                  <c:v>3025.1583000000001</c:v>
                </c:pt>
                <c:pt idx="30">
                  <c:v>3213.0997000000002</c:v>
                </c:pt>
              </c:numCache>
            </c:numRef>
          </c:val>
          <c:smooth val="0"/>
          <c:extLst>
            <c:ext xmlns:c16="http://schemas.microsoft.com/office/drawing/2014/chart" uri="{C3380CC4-5D6E-409C-BE32-E72D297353CC}">
              <c16:uniqueId val="{0000000B-E097-46E2-8DE5-C4BA54933E4B}"/>
            </c:ext>
          </c:extLst>
        </c:ser>
        <c:ser>
          <c:idx val="8"/>
          <c:order val="12"/>
          <c:tx>
            <c:strRef>
              <c:f>Sheet1!$N$1</c:f>
              <c:strCache>
                <c:ptCount val="1"/>
                <c:pt idx="0">
                  <c:v>NZ ($3,182)</c:v>
                </c:pt>
              </c:strCache>
            </c:strRef>
          </c:tx>
          <c:spPr>
            <a:ln w="15875">
              <a:solidFill>
                <a:srgbClr val="FFC000"/>
              </a:solidFill>
            </a:ln>
          </c:spPr>
          <c:marker>
            <c:symbol val="triangle"/>
            <c:size val="5"/>
            <c:spPr>
              <a:solidFill>
                <a:srgbClr val="FFC000"/>
              </a:solidFill>
              <a:ln>
                <a:solidFill>
                  <a:srgbClr val="FFC000"/>
                </a:solidFill>
              </a:ln>
            </c:spPr>
          </c:marker>
          <c:cat>
            <c:strRef>
              <c:f>Sheet1!$A$2:$A$33</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Sheet1!$N$2:$N$33</c:f>
              <c:numCache>
                <c:formatCode>General</c:formatCode>
                <c:ptCount val="32"/>
                <c:pt idx="0">
                  <c:v>488.31270000000001</c:v>
                </c:pt>
                <c:pt idx="1">
                  <c:v>542.31259999999907</c:v>
                </c:pt>
                <c:pt idx="2">
                  <c:v>611.60289999999998</c:v>
                </c:pt>
                <c:pt idx="3">
                  <c:v>629.09190000000001</c:v>
                </c:pt>
                <c:pt idx="4">
                  <c:v>644.12530000000004</c:v>
                </c:pt>
                <c:pt idx="5">
                  <c:v>611.64080000000001</c:v>
                </c:pt>
                <c:pt idx="6">
                  <c:v>649.8520999999987</c:v>
                </c:pt>
                <c:pt idx="7">
                  <c:v>739.46039999999948</c:v>
                </c:pt>
                <c:pt idx="8">
                  <c:v>846.7124</c:v>
                </c:pt>
                <c:pt idx="9">
                  <c:v>901.79170000000033</c:v>
                </c:pt>
                <c:pt idx="10">
                  <c:v>980.70800000000031</c:v>
                </c:pt>
                <c:pt idx="11">
                  <c:v>1045.4621999999999</c:v>
                </c:pt>
                <c:pt idx="12">
                  <c:v>1093.5119</c:v>
                </c:pt>
                <c:pt idx="13">
                  <c:v>1115.8322999999998</c:v>
                </c:pt>
                <c:pt idx="14">
                  <c:v>1189.0122999999999</c:v>
                </c:pt>
                <c:pt idx="15">
                  <c:v>1246.1351999999999</c:v>
                </c:pt>
                <c:pt idx="16">
                  <c:v>1270.5473999999999</c:v>
                </c:pt>
                <c:pt idx="17">
                  <c:v>1354.0522999999998</c:v>
                </c:pt>
                <c:pt idx="18">
                  <c:v>1450.8572999999999</c:v>
                </c:pt>
                <c:pt idx="19">
                  <c:v>1522.3233999999998</c:v>
                </c:pt>
                <c:pt idx="20">
                  <c:v>1609.7135000000001</c:v>
                </c:pt>
                <c:pt idx="21">
                  <c:v>1707.0896</c:v>
                </c:pt>
                <c:pt idx="22">
                  <c:v>1841.3267000000001</c:v>
                </c:pt>
                <c:pt idx="23">
                  <c:v>1850.3172</c:v>
                </c:pt>
                <c:pt idx="24">
                  <c:v>1978.0583999999999</c:v>
                </c:pt>
                <c:pt idx="25">
                  <c:v>2124.4074000000001</c:v>
                </c:pt>
                <c:pt idx="26">
                  <c:v>2388.6861999999987</c:v>
                </c:pt>
                <c:pt idx="27">
                  <c:v>2441.2635</c:v>
                </c:pt>
                <c:pt idx="28">
                  <c:v>2697.3098</c:v>
                </c:pt>
                <c:pt idx="29">
                  <c:v>2983.9616000000001</c:v>
                </c:pt>
                <c:pt idx="30">
                  <c:v>3042.1151000000013</c:v>
                </c:pt>
                <c:pt idx="31">
                  <c:v>3182.1698999999976</c:v>
                </c:pt>
              </c:numCache>
            </c:numRef>
          </c:val>
          <c:smooth val="0"/>
          <c:extLst>
            <c:ext xmlns:c16="http://schemas.microsoft.com/office/drawing/2014/chart" uri="{C3380CC4-5D6E-409C-BE32-E72D297353CC}">
              <c16:uniqueId val="{0000000C-E097-46E2-8DE5-C4BA54933E4B}"/>
            </c:ext>
          </c:extLst>
        </c:ser>
        <c:dLbls>
          <c:showLegendKey val="0"/>
          <c:showVal val="0"/>
          <c:showCatName val="0"/>
          <c:showSerName val="0"/>
          <c:showPercent val="0"/>
          <c:showBubbleSize val="0"/>
        </c:dLbls>
        <c:marker val="1"/>
        <c:smooth val="0"/>
        <c:axId val="109002112"/>
        <c:axId val="109012480"/>
      </c:lineChart>
      <c:catAx>
        <c:axId val="109002112"/>
        <c:scaling>
          <c:orientation val="minMax"/>
        </c:scaling>
        <c:delete val="0"/>
        <c:axPos val="b"/>
        <c:numFmt formatCode="#,##0" sourceLinked="0"/>
        <c:majorTickMark val="out"/>
        <c:minorTickMark val="none"/>
        <c:tickLblPos val="nextTo"/>
        <c:spPr>
          <a:ln w="2663">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pt-BR"/>
          </a:p>
        </c:txPr>
        <c:crossAx val="109012480"/>
        <c:crosses val="autoZero"/>
        <c:auto val="1"/>
        <c:lblAlgn val="ctr"/>
        <c:lblOffset val="100"/>
        <c:tickLblSkip val="4"/>
        <c:tickMarkSkip val="1"/>
        <c:noMultiLvlLbl val="0"/>
      </c:catAx>
      <c:valAx>
        <c:axId val="109012480"/>
        <c:scaling>
          <c:orientation val="minMax"/>
          <c:max val="9000"/>
          <c:min val="0"/>
        </c:scaling>
        <c:delete val="0"/>
        <c:axPos val="l"/>
        <c:numFmt formatCode="General" sourceLinked="1"/>
        <c:majorTickMark val="out"/>
        <c:minorTickMark val="none"/>
        <c:tickLblPos val="nextTo"/>
        <c:spPr>
          <a:ln w="2663">
            <a:solidFill>
              <a:schemeClr val="tx1"/>
            </a:solidFill>
            <a:prstDash val="solid"/>
          </a:ln>
        </c:spPr>
        <c:txPr>
          <a:bodyPr rot="0" vert="horz"/>
          <a:lstStyle/>
          <a:p>
            <a:pPr>
              <a:defRPr sz="1174" b="1" i="0" u="none" strike="noStrike" baseline="0">
                <a:solidFill>
                  <a:schemeClr val="tx1"/>
                </a:solidFill>
                <a:latin typeface="Arial"/>
                <a:ea typeface="Arial"/>
                <a:cs typeface="Arial"/>
              </a:defRPr>
            </a:pPr>
            <a:endParaRPr lang="pt-BR"/>
          </a:p>
        </c:txPr>
        <c:crossAx val="109002112"/>
        <c:crosses val="autoZero"/>
        <c:crossBetween val="between"/>
        <c:majorUnit val="1000"/>
      </c:valAx>
      <c:spPr>
        <a:noFill/>
        <a:ln w="21304">
          <a:noFill/>
        </a:ln>
      </c:spPr>
    </c:plotArea>
    <c:legend>
      <c:legendPos val="r"/>
      <c:legendEntry>
        <c:idx val="6"/>
        <c:txPr>
          <a:bodyPr/>
          <a:lstStyle/>
          <a:p>
            <a:pPr>
              <a:defRPr sz="1400" b="1" i="0" u="none" strike="noStrike" baseline="0">
                <a:solidFill>
                  <a:schemeClr val="tx1"/>
                </a:solidFill>
                <a:latin typeface="Arial"/>
                <a:ea typeface="Arial"/>
                <a:cs typeface="Arial"/>
              </a:defRPr>
            </a:pPr>
            <a:endParaRPr lang="pt-BR"/>
          </a:p>
        </c:txPr>
      </c:legendEntry>
      <c:layout>
        <c:manualLayout>
          <c:xMode val="edge"/>
          <c:yMode val="edge"/>
          <c:x val="0.80213450882742166"/>
          <c:y val="0"/>
          <c:w val="0.181013863651659"/>
          <c:h val="0.89230769230769313"/>
        </c:manualLayout>
      </c:layout>
      <c:overlay val="0"/>
      <c:spPr>
        <a:noFill/>
        <a:ln w="21304">
          <a:noFill/>
        </a:ln>
      </c:spPr>
      <c:txPr>
        <a:bodyPr/>
        <a:lstStyle/>
        <a:p>
          <a:pPr>
            <a:defRPr sz="1400" b="1" i="0" u="none" strike="noStrike" baseline="0">
              <a:solidFill>
                <a:schemeClr val="tx1"/>
              </a:solidFill>
              <a:latin typeface="Arial"/>
              <a:ea typeface="Arial"/>
              <a:cs typeface="Arial"/>
            </a:defRPr>
          </a:pPr>
          <a:endParaRPr lang="pt-BR"/>
        </a:p>
      </c:txPr>
    </c:legend>
    <c:plotVisOnly val="1"/>
    <c:dispBlanksAs val="gap"/>
    <c:showDLblsOverMax val="0"/>
  </c:chart>
  <c:spPr>
    <a:noFill/>
    <a:ln>
      <a:noFill/>
    </a:ln>
  </c:spPr>
  <c:txPr>
    <a:bodyPr/>
    <a:lstStyle/>
    <a:p>
      <a:pPr>
        <a:defRPr sz="671" b="0" i="0" u="none" strike="noStrike" baseline="0">
          <a:solidFill>
            <a:schemeClr val="tx1"/>
          </a:solidFill>
          <a:latin typeface="Arial"/>
          <a:ea typeface="Arial"/>
          <a:cs typeface="Arial"/>
        </a:defRPr>
      </a:pPr>
      <a:endParaRPr lang="pt-BR"/>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8054522924411E-2"/>
          <c:y val="3.4000000000000002E-2"/>
          <c:w val="0.93804213135068204"/>
          <c:h val="0.83200000000000029"/>
        </c:manualLayout>
      </c:layout>
      <c:barChart>
        <c:barDir val="col"/>
        <c:grouping val="clustered"/>
        <c:varyColors val="0"/>
        <c:ser>
          <c:idx val="0"/>
          <c:order val="0"/>
          <c:spPr>
            <a:solidFill>
              <a:srgbClr val="000090"/>
            </a:solidFill>
            <a:ln w="13736">
              <a:solidFill>
                <a:schemeClr val="tx1"/>
              </a:solidFill>
              <a:prstDash val="solid"/>
            </a:ln>
          </c:spPr>
          <c:invertIfNegative val="0"/>
          <c:dPt>
            <c:idx val="7"/>
            <c:invertIfNegative val="0"/>
            <c:bubble3D val="0"/>
            <c:spPr>
              <a:solidFill>
                <a:srgbClr val="7ABAFF"/>
              </a:solidFill>
              <a:ln w="13736">
                <a:solidFill>
                  <a:schemeClr val="tx1"/>
                </a:solidFill>
                <a:prstDash val="solid"/>
              </a:ln>
            </c:spPr>
            <c:extLst>
              <c:ext xmlns:c16="http://schemas.microsoft.com/office/drawing/2014/chart" uri="{C3380CC4-5D6E-409C-BE32-E72D297353CC}">
                <c16:uniqueId val="{00000000-A702-4EC0-A499-12B7777060BE}"/>
              </c:ext>
            </c:extLst>
          </c:dPt>
          <c:dLbls>
            <c:numFmt formatCode="#,##0.0" sourceLinked="0"/>
            <c:spPr>
              <a:noFill/>
              <a:ln w="27473">
                <a:noFill/>
              </a:ln>
            </c:spPr>
            <c:txPr>
              <a:bodyPr/>
              <a:lstStyle/>
              <a:p>
                <a:pPr>
                  <a:defRPr sz="1600" b="1" i="0" u="none" strike="noStrike" baseline="0">
                    <a:solidFill>
                      <a:schemeClr val="tx1"/>
                    </a:solidFill>
                    <a:latin typeface="Arial"/>
                    <a:ea typeface="Arial"/>
                    <a:cs typeface="Arial"/>
                  </a:defRPr>
                </a:pPr>
                <a:endParaRPr lang="pt-B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US**</c:v>
                </c:pt>
                <c:pt idx="1">
                  <c:v>DEN*</c:v>
                </c:pt>
                <c:pt idx="2">
                  <c:v>GER</c:v>
                </c:pt>
                <c:pt idx="3">
                  <c:v>NOR**</c:v>
                </c:pt>
                <c:pt idx="4">
                  <c:v>CAN*</c:v>
                </c:pt>
                <c:pt idx="5">
                  <c:v>NETH*</c:v>
                </c:pt>
                <c:pt idx="6">
                  <c:v>SWIZ</c:v>
                </c:pt>
                <c:pt idx="7">
                  <c:v>OECD Median</c:v>
                </c:pt>
                <c:pt idx="8">
                  <c:v>NZ</c:v>
                </c:pt>
                <c:pt idx="9">
                  <c:v>SWE</c:v>
                </c:pt>
                <c:pt idx="10">
                  <c:v>UK</c:v>
                </c:pt>
                <c:pt idx="11">
                  <c:v>FR</c:v>
                </c:pt>
              </c:strCache>
            </c:strRef>
          </c:cat>
          <c:val>
            <c:numRef>
              <c:f>Sheet1!$B$2:$B$13</c:f>
              <c:numCache>
                <c:formatCode>General</c:formatCode>
                <c:ptCount val="12"/>
                <c:pt idx="0">
                  <c:v>79</c:v>
                </c:pt>
                <c:pt idx="1">
                  <c:v>74</c:v>
                </c:pt>
                <c:pt idx="2">
                  <c:v>67.5</c:v>
                </c:pt>
                <c:pt idx="3">
                  <c:v>61.6</c:v>
                </c:pt>
                <c:pt idx="4">
                  <c:v>58.6</c:v>
                </c:pt>
                <c:pt idx="5">
                  <c:v>54.4</c:v>
                </c:pt>
                <c:pt idx="6">
                  <c:v>46.1</c:v>
                </c:pt>
                <c:pt idx="7">
                  <c:v>45.3</c:v>
                </c:pt>
                <c:pt idx="8">
                  <c:v>40.9</c:v>
                </c:pt>
                <c:pt idx="9">
                  <c:v>37.4</c:v>
                </c:pt>
                <c:pt idx="10">
                  <c:v>30.9</c:v>
                </c:pt>
                <c:pt idx="11">
                  <c:v>28.5</c:v>
                </c:pt>
              </c:numCache>
            </c:numRef>
          </c:val>
          <c:extLst>
            <c:ext xmlns:c16="http://schemas.microsoft.com/office/drawing/2014/chart" uri="{C3380CC4-5D6E-409C-BE32-E72D297353CC}">
              <c16:uniqueId val="{00000001-A702-4EC0-A499-12B7777060BE}"/>
            </c:ext>
          </c:extLst>
        </c:ser>
        <c:dLbls>
          <c:showLegendKey val="0"/>
          <c:showVal val="1"/>
          <c:showCatName val="0"/>
          <c:showSerName val="0"/>
          <c:showPercent val="0"/>
          <c:showBubbleSize val="0"/>
        </c:dLbls>
        <c:gapWidth val="100"/>
        <c:axId val="234503168"/>
        <c:axId val="234504960"/>
      </c:barChart>
      <c:catAx>
        <c:axId val="234503168"/>
        <c:scaling>
          <c:orientation val="minMax"/>
        </c:scaling>
        <c:delete val="0"/>
        <c:axPos val="b"/>
        <c:numFmt formatCode="General" sourceLinked="1"/>
        <c:majorTickMark val="out"/>
        <c:minorTickMark val="none"/>
        <c:tickLblPos val="nextTo"/>
        <c:spPr>
          <a:ln w="3434">
            <a:solidFill>
              <a:schemeClr val="tx1"/>
            </a:solidFill>
            <a:prstDash val="solid"/>
          </a:ln>
        </c:spPr>
        <c:txPr>
          <a:bodyPr rot="0" vert="horz"/>
          <a:lstStyle/>
          <a:p>
            <a:pPr>
              <a:defRPr sz="1514" b="1" i="0" u="none" strike="noStrike" baseline="0">
                <a:solidFill>
                  <a:schemeClr val="tx1"/>
                </a:solidFill>
                <a:latin typeface="Arial"/>
                <a:ea typeface="Arial"/>
                <a:cs typeface="Arial"/>
              </a:defRPr>
            </a:pPr>
            <a:endParaRPr lang="pt-BR"/>
          </a:p>
        </c:txPr>
        <c:crossAx val="234504960"/>
        <c:crosses val="autoZero"/>
        <c:auto val="1"/>
        <c:lblAlgn val="ctr"/>
        <c:lblOffset val="100"/>
        <c:tickLblSkip val="1"/>
        <c:tickMarkSkip val="1"/>
        <c:noMultiLvlLbl val="0"/>
      </c:catAx>
      <c:valAx>
        <c:axId val="234504960"/>
        <c:scaling>
          <c:orientation val="minMax"/>
          <c:max val="100"/>
          <c:min val="0"/>
        </c:scaling>
        <c:delete val="0"/>
        <c:axPos val="l"/>
        <c:numFmt formatCode="#,##0" sourceLinked="0"/>
        <c:majorTickMark val="out"/>
        <c:minorTickMark val="none"/>
        <c:tickLblPos val="nextTo"/>
        <c:spPr>
          <a:ln w="3434">
            <a:solidFill>
              <a:schemeClr val="tx1"/>
            </a:solidFill>
            <a:prstDash val="solid"/>
          </a:ln>
        </c:spPr>
        <c:txPr>
          <a:bodyPr rot="0" vert="horz"/>
          <a:lstStyle/>
          <a:p>
            <a:pPr>
              <a:defRPr sz="1514" b="1" i="0" u="none" strike="noStrike" baseline="0">
                <a:solidFill>
                  <a:schemeClr val="tx1"/>
                </a:solidFill>
                <a:latin typeface="Arial"/>
                <a:ea typeface="Arial"/>
                <a:cs typeface="Arial"/>
              </a:defRPr>
            </a:pPr>
            <a:endParaRPr lang="pt-BR"/>
          </a:p>
        </c:txPr>
        <c:crossAx val="234503168"/>
        <c:crosses val="autoZero"/>
        <c:crossBetween val="between"/>
        <c:majorUnit val="20"/>
      </c:valAx>
      <c:spPr>
        <a:noFill/>
        <a:ln w="27473">
          <a:noFill/>
        </a:ln>
      </c:spPr>
    </c:plotArea>
    <c:plotVisOnly val="1"/>
    <c:dispBlanksAs val="gap"/>
    <c:showDLblsOverMax val="0"/>
  </c:chart>
  <c:spPr>
    <a:noFill/>
    <a:ln>
      <a:noFill/>
    </a:ln>
  </c:spPr>
  <c:txPr>
    <a:bodyPr/>
    <a:lstStyle/>
    <a:p>
      <a:pPr>
        <a:defRPr sz="1379" b="0" i="0" u="none" strike="noStrike" baseline="0">
          <a:solidFill>
            <a:schemeClr val="tx1"/>
          </a:solidFill>
          <a:latin typeface="Times New Roman"/>
          <a:ea typeface="Times New Roman"/>
          <a:cs typeface="Times New Roman"/>
        </a:defRPr>
      </a:pPr>
      <a:endParaRPr lang="pt-BR"/>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8054522924411E-2"/>
          <c:y val="3.4000000000000002E-2"/>
          <c:w val="0.93804213135068204"/>
          <c:h val="0.83200000000000029"/>
        </c:manualLayout>
      </c:layout>
      <c:barChart>
        <c:barDir val="col"/>
        <c:grouping val="clustered"/>
        <c:varyColors val="0"/>
        <c:ser>
          <c:idx val="0"/>
          <c:order val="0"/>
          <c:spPr>
            <a:solidFill>
              <a:srgbClr val="000090"/>
            </a:solidFill>
            <a:ln w="13736">
              <a:solidFill>
                <a:schemeClr val="tx1"/>
              </a:solidFill>
              <a:prstDash val="solid"/>
            </a:ln>
          </c:spPr>
          <c:invertIfNegative val="0"/>
          <c:dLbls>
            <c:numFmt formatCode="#,##0.0" sourceLinked="0"/>
            <c:spPr>
              <a:noFill/>
              <a:ln w="27473">
                <a:noFill/>
              </a:ln>
            </c:spPr>
            <c:txPr>
              <a:bodyPr/>
              <a:lstStyle/>
              <a:p>
                <a:pPr>
                  <a:defRPr sz="1600" b="1" i="0" u="none" strike="noStrike" baseline="0">
                    <a:solidFill>
                      <a:schemeClr val="tx1"/>
                    </a:solidFill>
                    <a:latin typeface="Arial"/>
                    <a:ea typeface="Arial"/>
                    <a:cs typeface="Arial"/>
                  </a:defRPr>
                </a:pPr>
                <a:endParaRPr lang="pt-B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US</c:v>
                </c:pt>
                <c:pt idx="1">
                  <c:v>GER**</c:v>
                </c:pt>
                <c:pt idx="2">
                  <c:v>FR</c:v>
                </c:pt>
                <c:pt idx="3">
                  <c:v>DEN</c:v>
                </c:pt>
                <c:pt idx="4">
                  <c:v>NETH</c:v>
                </c:pt>
                <c:pt idx="5">
                  <c:v>CAN</c:v>
                </c:pt>
                <c:pt idx="6">
                  <c:v>AUS</c:v>
                </c:pt>
              </c:strCache>
            </c:strRef>
          </c:cat>
          <c:val>
            <c:numRef>
              <c:f>Sheet1!$B$2:$B$8</c:f>
              <c:numCache>
                <c:formatCode>General</c:formatCode>
                <c:ptCount val="7"/>
                <c:pt idx="0">
                  <c:v>102.7</c:v>
                </c:pt>
                <c:pt idx="1">
                  <c:v>95.2</c:v>
                </c:pt>
                <c:pt idx="2">
                  <c:v>67.5</c:v>
                </c:pt>
                <c:pt idx="3">
                  <c:v>61.5</c:v>
                </c:pt>
                <c:pt idx="4">
                  <c:v>49.9</c:v>
                </c:pt>
                <c:pt idx="5">
                  <c:v>49.8</c:v>
                </c:pt>
                <c:pt idx="6">
                  <c:v>24.1</c:v>
                </c:pt>
              </c:numCache>
            </c:numRef>
          </c:val>
          <c:extLst>
            <c:ext xmlns:c16="http://schemas.microsoft.com/office/drawing/2014/chart" uri="{C3380CC4-5D6E-409C-BE32-E72D297353CC}">
              <c16:uniqueId val="{00000000-15B2-4B07-8900-609F96D936B1}"/>
            </c:ext>
          </c:extLst>
        </c:ser>
        <c:dLbls>
          <c:showLegendKey val="0"/>
          <c:showVal val="1"/>
          <c:showCatName val="0"/>
          <c:showSerName val="0"/>
          <c:showPercent val="0"/>
          <c:showBubbleSize val="0"/>
        </c:dLbls>
        <c:gapWidth val="100"/>
        <c:axId val="244494720"/>
        <c:axId val="244496256"/>
      </c:barChart>
      <c:catAx>
        <c:axId val="244494720"/>
        <c:scaling>
          <c:orientation val="minMax"/>
        </c:scaling>
        <c:delete val="0"/>
        <c:axPos val="b"/>
        <c:numFmt formatCode="General" sourceLinked="1"/>
        <c:majorTickMark val="out"/>
        <c:minorTickMark val="none"/>
        <c:tickLblPos val="nextTo"/>
        <c:spPr>
          <a:ln w="3434">
            <a:solidFill>
              <a:schemeClr val="tx1"/>
            </a:solidFill>
            <a:prstDash val="solid"/>
          </a:ln>
        </c:spPr>
        <c:txPr>
          <a:bodyPr rot="0" vert="horz"/>
          <a:lstStyle/>
          <a:p>
            <a:pPr>
              <a:defRPr sz="1514" b="1" i="0" u="none" strike="noStrike" baseline="0">
                <a:solidFill>
                  <a:schemeClr val="tx1"/>
                </a:solidFill>
                <a:latin typeface="Arial"/>
                <a:ea typeface="Arial"/>
                <a:cs typeface="Arial"/>
              </a:defRPr>
            </a:pPr>
            <a:endParaRPr lang="pt-BR"/>
          </a:p>
        </c:txPr>
        <c:crossAx val="244496256"/>
        <c:crosses val="autoZero"/>
        <c:auto val="1"/>
        <c:lblAlgn val="ctr"/>
        <c:lblOffset val="100"/>
        <c:tickLblSkip val="1"/>
        <c:tickMarkSkip val="1"/>
        <c:noMultiLvlLbl val="0"/>
      </c:catAx>
      <c:valAx>
        <c:axId val="244496256"/>
        <c:scaling>
          <c:orientation val="minMax"/>
          <c:max val="120"/>
          <c:min val="0"/>
        </c:scaling>
        <c:delete val="0"/>
        <c:axPos val="l"/>
        <c:numFmt formatCode="#,##0" sourceLinked="0"/>
        <c:majorTickMark val="out"/>
        <c:minorTickMark val="none"/>
        <c:tickLblPos val="nextTo"/>
        <c:spPr>
          <a:ln w="3434">
            <a:solidFill>
              <a:schemeClr val="tx1"/>
            </a:solidFill>
            <a:prstDash val="solid"/>
          </a:ln>
        </c:spPr>
        <c:txPr>
          <a:bodyPr rot="0" vert="horz"/>
          <a:lstStyle/>
          <a:p>
            <a:pPr>
              <a:defRPr sz="1514" b="1" i="0" u="none" strike="noStrike" baseline="0">
                <a:solidFill>
                  <a:schemeClr val="tx1"/>
                </a:solidFill>
                <a:latin typeface="Arial"/>
                <a:ea typeface="Arial"/>
                <a:cs typeface="Arial"/>
              </a:defRPr>
            </a:pPr>
            <a:endParaRPr lang="pt-BR"/>
          </a:p>
        </c:txPr>
        <c:crossAx val="244494720"/>
        <c:crosses val="autoZero"/>
        <c:crossBetween val="between"/>
        <c:majorUnit val="20"/>
      </c:valAx>
      <c:spPr>
        <a:noFill/>
        <a:ln w="27473">
          <a:noFill/>
        </a:ln>
      </c:spPr>
    </c:plotArea>
    <c:plotVisOnly val="1"/>
    <c:dispBlanksAs val="gap"/>
    <c:showDLblsOverMax val="0"/>
  </c:chart>
  <c:spPr>
    <a:noFill/>
    <a:ln>
      <a:noFill/>
    </a:ln>
  </c:spPr>
  <c:txPr>
    <a:bodyPr/>
    <a:lstStyle/>
    <a:p>
      <a:pPr>
        <a:defRPr sz="1379" b="0" i="0" u="none" strike="noStrike" baseline="0">
          <a:solidFill>
            <a:schemeClr val="tx1"/>
          </a:solidFill>
          <a:latin typeface="Times New Roman"/>
          <a:ea typeface="Times New Roman"/>
          <a:cs typeface="Times New Roman"/>
        </a:defRPr>
      </a:pPr>
      <a:endParaRPr lang="pt-BR"/>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713651498335281E-2"/>
          <c:y val="6.5454545454545501E-2"/>
          <c:w val="0.93562708102108805"/>
          <c:h val="0.83636363636363631"/>
        </c:manualLayout>
      </c:layout>
      <c:barChart>
        <c:barDir val="col"/>
        <c:grouping val="clustered"/>
        <c:varyColors val="0"/>
        <c:ser>
          <c:idx val="0"/>
          <c:order val="0"/>
          <c:spPr>
            <a:solidFill>
              <a:srgbClr val="000090"/>
            </a:solidFill>
            <a:ln w="12670">
              <a:solidFill>
                <a:schemeClr val="tx1"/>
              </a:solidFill>
              <a:prstDash val="solid"/>
            </a:ln>
          </c:spPr>
          <c:invertIfNegative val="0"/>
          <c:dLbls>
            <c:numFmt formatCode="0.0" sourceLinked="0"/>
            <c:spPr>
              <a:noFill/>
              <a:ln w="25340">
                <a:noFill/>
              </a:ln>
            </c:spPr>
            <c:txPr>
              <a:bodyPr/>
              <a:lstStyle/>
              <a:p>
                <a:pPr>
                  <a:defRPr sz="1596" b="1" i="0" u="none" strike="noStrike" baseline="0">
                    <a:solidFill>
                      <a:schemeClr val="tx1"/>
                    </a:solidFill>
                    <a:latin typeface="Arial"/>
                    <a:ea typeface="Arial"/>
                    <a:cs typeface="Arial"/>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Sheet1!$A$3:$A$12</c:f>
              <c:strCache>
                <c:ptCount val="10"/>
                <c:pt idx="0">
                  <c:v>US*</c:v>
                </c:pt>
                <c:pt idx="1">
                  <c:v>GER**</c:v>
                </c:pt>
                <c:pt idx="2">
                  <c:v>NOR</c:v>
                </c:pt>
                <c:pt idx="3">
                  <c:v>NZ</c:v>
                </c:pt>
                <c:pt idx="4">
                  <c:v>FR*</c:v>
                </c:pt>
                <c:pt idx="5">
                  <c:v>UK</c:v>
                </c:pt>
                <c:pt idx="6">
                  <c:v>DEN**</c:v>
                </c:pt>
                <c:pt idx="7">
                  <c:v>NETH</c:v>
                </c:pt>
                <c:pt idx="8">
                  <c:v>AUS</c:v>
                </c:pt>
                <c:pt idx="9">
                  <c:v>JPN*</c:v>
                </c:pt>
              </c:strCache>
            </c:strRef>
          </c:cat>
          <c:val>
            <c:numRef>
              <c:f>Sheet1!$B$3:$B$12</c:f>
              <c:numCache>
                <c:formatCode>General</c:formatCode>
                <c:ptCount val="10"/>
                <c:pt idx="0">
                  <c:v>85</c:v>
                </c:pt>
                <c:pt idx="1">
                  <c:v>78.7</c:v>
                </c:pt>
                <c:pt idx="2">
                  <c:v>76.2</c:v>
                </c:pt>
                <c:pt idx="3">
                  <c:v>75</c:v>
                </c:pt>
                <c:pt idx="4">
                  <c:v>71.099999999999994</c:v>
                </c:pt>
                <c:pt idx="5">
                  <c:v>68.5</c:v>
                </c:pt>
                <c:pt idx="6">
                  <c:v>66.3</c:v>
                </c:pt>
                <c:pt idx="7">
                  <c:v>64.8</c:v>
                </c:pt>
                <c:pt idx="8">
                  <c:v>56.8</c:v>
                </c:pt>
                <c:pt idx="9">
                  <c:v>37.700000000000003</c:v>
                </c:pt>
              </c:numCache>
            </c:numRef>
          </c:val>
          <c:extLst>
            <c:ext xmlns:c16="http://schemas.microsoft.com/office/drawing/2014/chart" uri="{C3380CC4-5D6E-409C-BE32-E72D297353CC}">
              <c16:uniqueId val="{00000000-C018-4B4E-8475-301C15203658}"/>
            </c:ext>
          </c:extLst>
        </c:ser>
        <c:dLbls>
          <c:showLegendKey val="0"/>
          <c:showVal val="1"/>
          <c:showCatName val="0"/>
          <c:showSerName val="0"/>
          <c:showPercent val="0"/>
          <c:showBubbleSize val="0"/>
        </c:dLbls>
        <c:gapWidth val="100"/>
        <c:overlap val="50"/>
        <c:axId val="233682816"/>
        <c:axId val="233684352"/>
      </c:barChart>
      <c:catAx>
        <c:axId val="233682816"/>
        <c:scaling>
          <c:orientation val="minMax"/>
        </c:scaling>
        <c:delete val="0"/>
        <c:axPos val="b"/>
        <c:numFmt formatCode="General" sourceLinked="1"/>
        <c:majorTickMark val="out"/>
        <c:minorTickMark val="none"/>
        <c:tickLblPos val="nextTo"/>
        <c:spPr>
          <a:ln w="3167">
            <a:solidFill>
              <a:schemeClr val="tx1"/>
            </a:solidFill>
            <a:prstDash val="solid"/>
          </a:ln>
        </c:spPr>
        <c:txPr>
          <a:bodyPr rot="0" vert="horz"/>
          <a:lstStyle/>
          <a:p>
            <a:pPr>
              <a:defRPr sz="1596" b="1" i="0" u="none" strike="noStrike" baseline="0">
                <a:solidFill>
                  <a:schemeClr val="tx1"/>
                </a:solidFill>
                <a:latin typeface="Arial"/>
                <a:ea typeface="Arial"/>
                <a:cs typeface="Arial"/>
              </a:defRPr>
            </a:pPr>
            <a:endParaRPr lang="pt-BR"/>
          </a:p>
        </c:txPr>
        <c:crossAx val="233684352"/>
        <c:crosses val="autoZero"/>
        <c:auto val="1"/>
        <c:lblAlgn val="ctr"/>
        <c:lblOffset val="160"/>
        <c:tickLblSkip val="1"/>
        <c:tickMarkSkip val="1"/>
        <c:noMultiLvlLbl val="0"/>
      </c:catAx>
      <c:valAx>
        <c:axId val="233684352"/>
        <c:scaling>
          <c:orientation val="minMax"/>
          <c:max val="100"/>
          <c:min val="0"/>
        </c:scaling>
        <c:delete val="0"/>
        <c:axPos val="l"/>
        <c:numFmt formatCode="General" sourceLinked="1"/>
        <c:majorTickMark val="out"/>
        <c:minorTickMark val="none"/>
        <c:tickLblPos val="nextTo"/>
        <c:spPr>
          <a:ln w="3167">
            <a:solidFill>
              <a:schemeClr val="tx1"/>
            </a:solidFill>
            <a:prstDash val="solid"/>
          </a:ln>
        </c:spPr>
        <c:txPr>
          <a:bodyPr rot="0" vert="horz"/>
          <a:lstStyle/>
          <a:p>
            <a:pPr>
              <a:defRPr sz="1397" b="1" i="0" u="none" strike="noStrike" baseline="0">
                <a:solidFill>
                  <a:schemeClr val="tx1"/>
                </a:solidFill>
                <a:latin typeface="Arial"/>
                <a:ea typeface="Arial"/>
                <a:cs typeface="Arial"/>
              </a:defRPr>
            </a:pPr>
            <a:endParaRPr lang="pt-BR"/>
          </a:p>
        </c:txPr>
        <c:crossAx val="233682816"/>
        <c:crosses val="autoZero"/>
        <c:crossBetween val="between"/>
        <c:majorUnit val="20"/>
      </c:valAx>
      <c:spPr>
        <a:noFill/>
        <a:ln w="25340">
          <a:noFill/>
        </a:ln>
      </c:spPr>
    </c:plotArea>
    <c:plotVisOnly val="1"/>
    <c:dispBlanksAs val="gap"/>
    <c:showDLblsOverMax val="0"/>
  </c:chart>
  <c:spPr>
    <a:noFill/>
    <a:ln>
      <a:noFill/>
    </a:ln>
  </c:spPr>
  <c:txPr>
    <a:bodyPr/>
    <a:lstStyle/>
    <a:p>
      <a:pPr>
        <a:defRPr sz="998" b="1" i="0" u="none" strike="noStrike" baseline="0">
          <a:solidFill>
            <a:schemeClr val="tx1"/>
          </a:solidFill>
          <a:latin typeface="Arial"/>
          <a:ea typeface="Arial"/>
          <a:cs typeface="Arial"/>
        </a:defRPr>
      </a:pPr>
      <a:endParaRPr lang="pt-BR"/>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474708171206213E-2"/>
          <c:y val="7.5630252100840331E-2"/>
          <c:w val="0.94811932555123168"/>
          <c:h val="0.75840336134453801"/>
        </c:manualLayout>
      </c:layout>
      <c:barChart>
        <c:barDir val="col"/>
        <c:grouping val="clustered"/>
        <c:varyColors val="0"/>
        <c:ser>
          <c:idx val="0"/>
          <c:order val="0"/>
          <c:spPr>
            <a:solidFill>
              <a:srgbClr val="000090"/>
            </a:solidFill>
            <a:ln w="9525">
              <a:solidFill>
                <a:schemeClr val="tx1"/>
              </a:solidFill>
              <a:prstDash val="solid"/>
            </a:ln>
          </c:spPr>
          <c:invertIfNegative val="0"/>
          <c:dPt>
            <c:idx val="4"/>
            <c:invertIfNegative val="0"/>
            <c:bubble3D val="0"/>
            <c:spPr>
              <a:solidFill>
                <a:srgbClr val="7ABAFF"/>
              </a:solidFill>
              <a:ln w="9525">
                <a:solidFill>
                  <a:schemeClr val="tx1"/>
                </a:solidFill>
                <a:prstDash val="solid"/>
              </a:ln>
            </c:spPr>
            <c:extLst>
              <c:ext xmlns:c16="http://schemas.microsoft.com/office/drawing/2014/chart" uri="{C3380CC4-5D6E-409C-BE32-E72D297353CC}">
                <c16:uniqueId val="{00000000-D4ED-431B-B1D0-607BAE8413C7}"/>
              </c:ext>
            </c:extLst>
          </c:dPt>
          <c:dLbls>
            <c:numFmt formatCode="0.0" sourceLinked="0"/>
            <c:spPr>
              <a:noFill/>
              <a:ln w="29153">
                <a:noFill/>
              </a:ln>
            </c:spPr>
            <c:txPr>
              <a:bodyPr/>
              <a:lstStyle/>
              <a:p>
                <a:pPr>
                  <a:defRPr sz="1600" b="1" i="0" u="none" strike="noStrike" baseline="0">
                    <a:solidFill>
                      <a:schemeClr val="tx1"/>
                    </a:solidFill>
                    <a:latin typeface="Arial"/>
                    <a:ea typeface="Arial"/>
                    <a:cs typeface="Arial"/>
                  </a:defRPr>
                </a:pPr>
                <a:endParaRPr lang="pt-B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FR*</c:v>
                </c:pt>
                <c:pt idx="1">
                  <c:v>GER**</c:v>
                </c:pt>
                <c:pt idx="2">
                  <c:v>NETH</c:v>
                </c:pt>
                <c:pt idx="3">
                  <c:v>JPN</c:v>
                </c:pt>
                <c:pt idx="4">
                  <c:v>OECD Median</c:v>
                </c:pt>
                <c:pt idx="5">
                  <c:v>DEN*</c:v>
                </c:pt>
                <c:pt idx="6">
                  <c:v>UK*</c:v>
                </c:pt>
                <c:pt idx="7">
                  <c:v>NOR</c:v>
                </c:pt>
                <c:pt idx="8">
                  <c:v>CAN</c:v>
                </c:pt>
                <c:pt idx="9">
                  <c:v>AUS*</c:v>
                </c:pt>
                <c:pt idx="10">
                  <c:v>US</c:v>
                </c:pt>
                <c:pt idx="11">
                  <c:v>SWE</c:v>
                </c:pt>
              </c:strCache>
            </c:strRef>
          </c:cat>
          <c:val>
            <c:numRef>
              <c:f>Sheet1!$B$2:$B$13</c:f>
              <c:numCache>
                <c:formatCode>General</c:formatCode>
                <c:ptCount val="12"/>
                <c:pt idx="0">
                  <c:v>23.3</c:v>
                </c:pt>
                <c:pt idx="1">
                  <c:v>21.9</c:v>
                </c:pt>
                <c:pt idx="2">
                  <c:v>20.8</c:v>
                </c:pt>
                <c:pt idx="3">
                  <c:v>20.100000000000001</c:v>
                </c:pt>
                <c:pt idx="4">
                  <c:v>20.100000000000001</c:v>
                </c:pt>
                <c:pt idx="5">
                  <c:v>20</c:v>
                </c:pt>
                <c:pt idx="6">
                  <c:v>19.600000000000001</c:v>
                </c:pt>
                <c:pt idx="7">
                  <c:v>17</c:v>
                </c:pt>
                <c:pt idx="8">
                  <c:v>15.7</c:v>
                </c:pt>
                <c:pt idx="9">
                  <c:v>15.1</c:v>
                </c:pt>
                <c:pt idx="10">
                  <c:v>14.8</c:v>
                </c:pt>
                <c:pt idx="11">
                  <c:v>13.1</c:v>
                </c:pt>
              </c:numCache>
            </c:numRef>
          </c:val>
          <c:extLst>
            <c:ext xmlns:c16="http://schemas.microsoft.com/office/drawing/2014/chart" uri="{C3380CC4-5D6E-409C-BE32-E72D297353CC}">
              <c16:uniqueId val="{00000001-D4ED-431B-B1D0-607BAE8413C7}"/>
            </c:ext>
          </c:extLst>
        </c:ser>
        <c:dLbls>
          <c:showLegendKey val="0"/>
          <c:showVal val="1"/>
          <c:showCatName val="0"/>
          <c:showSerName val="0"/>
          <c:showPercent val="0"/>
          <c:showBubbleSize val="0"/>
        </c:dLbls>
        <c:gapWidth val="100"/>
        <c:axId val="165885056"/>
        <c:axId val="165886592"/>
      </c:barChart>
      <c:catAx>
        <c:axId val="165885056"/>
        <c:scaling>
          <c:orientation val="minMax"/>
        </c:scaling>
        <c:delete val="0"/>
        <c:axPos val="b"/>
        <c:numFmt formatCode="General" sourceLinked="1"/>
        <c:majorTickMark val="out"/>
        <c:minorTickMark val="none"/>
        <c:tickLblPos val="nextTo"/>
        <c:spPr>
          <a:ln w="3644">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pt-BR"/>
          </a:p>
        </c:txPr>
        <c:crossAx val="165886592"/>
        <c:crosses val="autoZero"/>
        <c:auto val="1"/>
        <c:lblAlgn val="ctr"/>
        <c:lblOffset val="100"/>
        <c:tickLblSkip val="1"/>
        <c:tickMarkSkip val="1"/>
        <c:noMultiLvlLbl val="0"/>
      </c:catAx>
      <c:valAx>
        <c:axId val="165886592"/>
        <c:scaling>
          <c:orientation val="minMax"/>
          <c:max val="40"/>
        </c:scaling>
        <c:delete val="0"/>
        <c:axPos val="l"/>
        <c:numFmt formatCode="0" sourceLinked="0"/>
        <c:majorTickMark val="out"/>
        <c:minorTickMark val="none"/>
        <c:tickLblPos val="nextTo"/>
        <c:spPr>
          <a:ln w="3644">
            <a:solidFill>
              <a:schemeClr val="tx1"/>
            </a:solidFill>
            <a:prstDash val="solid"/>
          </a:ln>
        </c:spPr>
        <c:txPr>
          <a:bodyPr rot="0" vert="horz"/>
          <a:lstStyle/>
          <a:p>
            <a:pPr>
              <a:defRPr sz="1607" b="1" i="0" u="none" strike="noStrike" baseline="0">
                <a:solidFill>
                  <a:schemeClr val="tx1"/>
                </a:solidFill>
                <a:latin typeface="Arial"/>
                <a:ea typeface="Arial"/>
                <a:cs typeface="Arial"/>
              </a:defRPr>
            </a:pPr>
            <a:endParaRPr lang="pt-BR"/>
          </a:p>
        </c:txPr>
        <c:crossAx val="165885056"/>
        <c:crosses val="autoZero"/>
        <c:crossBetween val="between"/>
        <c:majorUnit val="10"/>
        <c:minorUnit val="10"/>
      </c:valAx>
      <c:spPr>
        <a:noFill/>
        <a:ln w="29153">
          <a:noFill/>
        </a:ln>
      </c:spPr>
    </c:plotArea>
    <c:plotVisOnly val="1"/>
    <c:dispBlanksAs val="gap"/>
    <c:showDLblsOverMax val="0"/>
  </c:chart>
  <c:spPr>
    <a:noFill/>
    <a:ln>
      <a:noFill/>
    </a:ln>
  </c:spPr>
  <c:txPr>
    <a:bodyPr/>
    <a:lstStyle/>
    <a:p>
      <a:pPr>
        <a:defRPr sz="1521" b="0" i="0" u="none" strike="noStrike" baseline="0">
          <a:solidFill>
            <a:schemeClr val="tx1"/>
          </a:solidFill>
          <a:latin typeface="Times New Roman"/>
          <a:ea typeface="Times New Roman"/>
          <a:cs typeface="Times New Roman"/>
        </a:defRPr>
      </a:pPr>
      <a:endParaRPr lang="pt-BR"/>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637279596977295E-2"/>
          <c:y val="6.4665127020785224E-2"/>
          <c:w val="0.93702770780856404"/>
          <c:h val="0.83371824480369505"/>
        </c:manualLayout>
      </c:layout>
      <c:barChart>
        <c:barDir val="col"/>
        <c:grouping val="clustered"/>
        <c:varyColors val="0"/>
        <c:ser>
          <c:idx val="0"/>
          <c:order val="0"/>
          <c:spPr>
            <a:solidFill>
              <a:srgbClr val="000090"/>
            </a:solidFill>
            <a:ln w="9525">
              <a:solidFill>
                <a:schemeClr val="tx1"/>
              </a:solidFill>
              <a:prstDash val="solid"/>
            </a:ln>
          </c:spPr>
          <c:invertIfNegative val="0"/>
          <c:dPt>
            <c:idx val="4"/>
            <c:invertIfNegative val="0"/>
            <c:bubble3D val="0"/>
            <c:spPr>
              <a:solidFill>
                <a:srgbClr val="000099"/>
              </a:solidFill>
              <a:ln w="9525">
                <a:solidFill>
                  <a:schemeClr val="tx1"/>
                </a:solidFill>
                <a:prstDash val="solid"/>
              </a:ln>
            </c:spPr>
            <c:extLst>
              <c:ext xmlns:c16="http://schemas.microsoft.com/office/drawing/2014/chart" uri="{C3380CC4-5D6E-409C-BE32-E72D297353CC}">
                <c16:uniqueId val="{00000000-94DE-4B7B-B86D-1F5C386C9B80}"/>
              </c:ext>
            </c:extLst>
          </c:dPt>
          <c:dPt>
            <c:idx val="5"/>
            <c:invertIfNegative val="0"/>
            <c:bubble3D val="0"/>
            <c:spPr>
              <a:solidFill>
                <a:srgbClr val="7ABAFF"/>
              </a:solidFill>
              <a:ln w="9525">
                <a:solidFill>
                  <a:schemeClr val="tx1"/>
                </a:solidFill>
                <a:prstDash val="solid"/>
              </a:ln>
            </c:spPr>
            <c:extLst>
              <c:ext xmlns:c16="http://schemas.microsoft.com/office/drawing/2014/chart" uri="{C3380CC4-5D6E-409C-BE32-E72D297353CC}">
                <c16:uniqueId val="{00000001-94DE-4B7B-B86D-1F5C386C9B80}"/>
              </c:ext>
            </c:extLst>
          </c:dPt>
          <c:dPt>
            <c:idx val="6"/>
            <c:invertIfNegative val="0"/>
            <c:bubble3D val="0"/>
            <c:spPr>
              <a:solidFill>
                <a:srgbClr val="7ABAFF"/>
              </a:solidFill>
              <a:ln w="9525">
                <a:solidFill>
                  <a:schemeClr val="tx1"/>
                </a:solidFill>
                <a:prstDash val="solid"/>
              </a:ln>
            </c:spPr>
            <c:extLst>
              <c:ext xmlns:c16="http://schemas.microsoft.com/office/drawing/2014/chart" uri="{C3380CC4-5D6E-409C-BE32-E72D297353CC}">
                <c16:uniqueId val="{00000002-94DE-4B7B-B86D-1F5C386C9B80}"/>
              </c:ext>
            </c:extLst>
          </c:dPt>
          <c:dPt>
            <c:idx val="7"/>
            <c:invertIfNegative val="0"/>
            <c:bubble3D val="0"/>
            <c:spPr>
              <a:solidFill>
                <a:srgbClr val="7ABAFF"/>
              </a:solidFill>
              <a:ln w="9525">
                <a:solidFill>
                  <a:schemeClr val="tx1"/>
                </a:solidFill>
                <a:prstDash val="solid"/>
              </a:ln>
            </c:spPr>
            <c:extLst>
              <c:ext xmlns:c16="http://schemas.microsoft.com/office/drawing/2014/chart" uri="{C3380CC4-5D6E-409C-BE32-E72D297353CC}">
                <c16:uniqueId val="{00000003-94DE-4B7B-B86D-1F5C386C9B80}"/>
              </c:ext>
            </c:extLst>
          </c:dPt>
          <c:dPt>
            <c:idx val="8"/>
            <c:invertIfNegative val="0"/>
            <c:bubble3D val="0"/>
            <c:spPr>
              <a:solidFill>
                <a:srgbClr val="7ABAFF"/>
              </a:solidFill>
              <a:ln w="9525">
                <a:solidFill>
                  <a:schemeClr val="tx1"/>
                </a:solidFill>
                <a:prstDash val="solid"/>
              </a:ln>
            </c:spPr>
            <c:extLst>
              <c:ext xmlns:c16="http://schemas.microsoft.com/office/drawing/2014/chart" uri="{C3380CC4-5D6E-409C-BE32-E72D297353CC}">
                <c16:uniqueId val="{00000004-94DE-4B7B-B86D-1F5C386C9B80}"/>
              </c:ext>
            </c:extLst>
          </c:dPt>
          <c:dPt>
            <c:idx val="9"/>
            <c:invertIfNegative val="0"/>
            <c:bubble3D val="0"/>
            <c:spPr>
              <a:solidFill>
                <a:srgbClr val="7ABAFF"/>
              </a:solidFill>
              <a:ln w="9525">
                <a:solidFill>
                  <a:schemeClr val="tx1"/>
                </a:solidFill>
                <a:prstDash val="solid"/>
              </a:ln>
            </c:spPr>
            <c:extLst>
              <c:ext xmlns:c16="http://schemas.microsoft.com/office/drawing/2014/chart" uri="{C3380CC4-5D6E-409C-BE32-E72D297353CC}">
                <c16:uniqueId val="{00000005-94DE-4B7B-B86D-1F5C386C9B80}"/>
              </c:ext>
            </c:extLst>
          </c:dPt>
          <c:dLbls>
            <c:dLbl>
              <c:idx val="11"/>
              <c:numFmt formatCode="0.0" sourceLinked="0"/>
              <c:spPr>
                <a:noFill/>
                <a:ln w="29002">
                  <a:noFill/>
                </a:ln>
              </c:spPr>
              <c:txPr>
                <a:bodyPr/>
                <a:lstStyle/>
                <a:p>
                  <a:pPr>
                    <a:defRPr sz="1600" b="1" i="0" u="none" strike="noStrike" baseline="0">
                      <a:solidFill>
                        <a:schemeClr val="tx1"/>
                      </a:solidFill>
                      <a:latin typeface="+mn-lt"/>
                      <a:ea typeface="Arial Black"/>
                      <a:cs typeface="Arial Black"/>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6-94DE-4B7B-B86D-1F5C386C9B80}"/>
                </c:ext>
              </c:extLst>
            </c:dLbl>
            <c:numFmt formatCode="0.0" sourceLinked="0"/>
            <c:spPr>
              <a:noFill/>
              <a:ln w="29002">
                <a:noFill/>
              </a:ln>
            </c:spPr>
            <c:txPr>
              <a:bodyPr/>
              <a:lstStyle/>
              <a:p>
                <a:pPr>
                  <a:defRPr sz="1600" b="1" i="0" u="none" strike="noStrike" baseline="0">
                    <a:solidFill>
                      <a:schemeClr val="tx1"/>
                    </a:solidFill>
                    <a:latin typeface="+mn-lt"/>
                    <a:ea typeface="Arial"/>
                    <a:cs typeface="Arial"/>
                  </a:defRPr>
                </a:pPr>
                <a:endParaRPr lang="pt-B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US*</c:v>
                </c:pt>
                <c:pt idx="1">
                  <c:v>AUS</c:v>
                </c:pt>
                <c:pt idx="2">
                  <c:v>NZ**</c:v>
                </c:pt>
                <c:pt idx="3">
                  <c:v>CAN*</c:v>
                </c:pt>
                <c:pt idx="4">
                  <c:v>UK</c:v>
                </c:pt>
                <c:pt idx="5">
                  <c:v>GER**</c:v>
                </c:pt>
                <c:pt idx="6">
                  <c:v>DEN*</c:v>
                </c:pt>
                <c:pt idx="7">
                  <c:v>FR*</c:v>
                </c:pt>
                <c:pt idx="8">
                  <c:v>NETH</c:v>
                </c:pt>
                <c:pt idx="9">
                  <c:v>SWE</c:v>
                </c:pt>
                <c:pt idx="10">
                  <c:v>JPN</c:v>
                </c:pt>
              </c:strCache>
            </c:strRef>
          </c:cat>
          <c:val>
            <c:numRef>
              <c:f>Sheet1!$B$2:$B$12</c:f>
              <c:numCache>
                <c:formatCode>General</c:formatCode>
                <c:ptCount val="11"/>
                <c:pt idx="0">
                  <c:v>36.5</c:v>
                </c:pt>
                <c:pt idx="1">
                  <c:v>28.3</c:v>
                </c:pt>
                <c:pt idx="2">
                  <c:v>27.8</c:v>
                </c:pt>
                <c:pt idx="3">
                  <c:v>25.4</c:v>
                </c:pt>
                <c:pt idx="4">
                  <c:v>24.8</c:v>
                </c:pt>
                <c:pt idx="5">
                  <c:v>14.7</c:v>
                </c:pt>
                <c:pt idx="6">
                  <c:v>13.4</c:v>
                </c:pt>
                <c:pt idx="7">
                  <c:v>12.9</c:v>
                </c:pt>
                <c:pt idx="8">
                  <c:v>11.4</c:v>
                </c:pt>
                <c:pt idx="9">
                  <c:v>11</c:v>
                </c:pt>
                <c:pt idx="10">
                  <c:v>4.0999999999999996</c:v>
                </c:pt>
              </c:numCache>
            </c:numRef>
          </c:val>
          <c:extLst>
            <c:ext xmlns:c16="http://schemas.microsoft.com/office/drawing/2014/chart" uri="{C3380CC4-5D6E-409C-BE32-E72D297353CC}">
              <c16:uniqueId val="{00000007-94DE-4B7B-B86D-1F5C386C9B80}"/>
            </c:ext>
          </c:extLst>
        </c:ser>
        <c:dLbls>
          <c:showLegendKey val="0"/>
          <c:showVal val="1"/>
          <c:showCatName val="0"/>
          <c:showSerName val="0"/>
          <c:showPercent val="0"/>
          <c:showBubbleSize val="0"/>
        </c:dLbls>
        <c:gapWidth val="120"/>
        <c:axId val="166016128"/>
        <c:axId val="166017664"/>
      </c:barChart>
      <c:catAx>
        <c:axId val="166016128"/>
        <c:scaling>
          <c:orientation val="minMax"/>
        </c:scaling>
        <c:delete val="0"/>
        <c:axPos val="b"/>
        <c:numFmt formatCode="General" sourceLinked="1"/>
        <c:majorTickMark val="out"/>
        <c:minorTickMark val="none"/>
        <c:tickLblPos val="nextTo"/>
        <c:spPr>
          <a:ln w="3625">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pt-BR"/>
          </a:p>
        </c:txPr>
        <c:crossAx val="166017664"/>
        <c:crosses val="autoZero"/>
        <c:auto val="1"/>
        <c:lblAlgn val="ctr"/>
        <c:lblOffset val="100"/>
        <c:tickLblSkip val="1"/>
        <c:tickMarkSkip val="1"/>
        <c:noMultiLvlLbl val="0"/>
      </c:catAx>
      <c:valAx>
        <c:axId val="166017664"/>
        <c:scaling>
          <c:orientation val="minMax"/>
          <c:max val="40"/>
          <c:min val="0"/>
        </c:scaling>
        <c:delete val="0"/>
        <c:axPos val="l"/>
        <c:numFmt formatCode="General" sourceLinked="0"/>
        <c:majorTickMark val="out"/>
        <c:minorTickMark val="none"/>
        <c:tickLblPos val="nextTo"/>
        <c:spPr>
          <a:ln w="3625">
            <a:solidFill>
              <a:schemeClr val="tx1"/>
            </a:solidFill>
            <a:prstDash val="solid"/>
          </a:ln>
        </c:spPr>
        <c:txPr>
          <a:bodyPr rot="0" vert="horz"/>
          <a:lstStyle/>
          <a:p>
            <a:pPr>
              <a:defRPr sz="1599" b="1" i="0" u="none" strike="noStrike" baseline="0">
                <a:solidFill>
                  <a:schemeClr val="tx1"/>
                </a:solidFill>
                <a:latin typeface="Arial"/>
                <a:ea typeface="Arial"/>
                <a:cs typeface="Arial"/>
              </a:defRPr>
            </a:pPr>
            <a:endParaRPr lang="pt-BR"/>
          </a:p>
        </c:txPr>
        <c:crossAx val="166016128"/>
        <c:crosses val="autoZero"/>
        <c:crossBetween val="between"/>
        <c:majorUnit val="5"/>
      </c:valAx>
      <c:spPr>
        <a:noFill/>
        <a:ln w="29002">
          <a:noFill/>
        </a:ln>
      </c:spPr>
    </c:plotArea>
    <c:plotVisOnly val="1"/>
    <c:dispBlanksAs val="gap"/>
    <c:showDLblsOverMax val="0"/>
  </c:chart>
  <c:spPr>
    <a:noFill/>
    <a:ln>
      <a:noFill/>
    </a:ln>
  </c:spPr>
  <c:txPr>
    <a:bodyPr/>
    <a:lstStyle/>
    <a:p>
      <a:pPr>
        <a:defRPr sz="1370" b="0" i="0" u="none" strike="noStrike" baseline="0">
          <a:solidFill>
            <a:schemeClr val="tx1"/>
          </a:solidFill>
          <a:latin typeface="Times New Roman"/>
          <a:ea typeface="Times New Roman"/>
          <a:cs typeface="Times New Roman"/>
        </a:defRPr>
      </a:pPr>
      <a:endParaRPr lang="pt-BR"/>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48267008985882E-2"/>
          <c:y val="0.13655462184873893"/>
          <c:w val="0.94480102695763801"/>
          <c:h val="0.78361344537815103"/>
        </c:manualLayout>
      </c:layout>
      <c:barChart>
        <c:barDir val="col"/>
        <c:grouping val="clustered"/>
        <c:varyColors val="0"/>
        <c:ser>
          <c:idx val="0"/>
          <c:order val="0"/>
          <c:spPr>
            <a:solidFill>
              <a:srgbClr val="000090"/>
            </a:solidFill>
            <a:ln w="9525">
              <a:solidFill>
                <a:schemeClr val="tx1"/>
              </a:solidFill>
              <a:prstDash val="solid"/>
            </a:ln>
          </c:spPr>
          <c:invertIfNegative val="0"/>
          <c:dLbls>
            <c:numFmt formatCode="0.0" sourceLinked="0"/>
            <c:spPr>
              <a:noFill/>
              <a:ln w="28881">
                <a:noFill/>
              </a:ln>
            </c:spPr>
            <c:txPr>
              <a:bodyPr/>
              <a:lstStyle/>
              <a:p>
                <a:pPr>
                  <a:defRPr sz="1600" b="1" i="0" u="none" strike="noStrike" baseline="0">
                    <a:solidFill>
                      <a:schemeClr val="tx1"/>
                    </a:solidFill>
                    <a:latin typeface="Arial"/>
                    <a:ea typeface="Arial"/>
                    <a:cs typeface="Arial"/>
                  </a:defRPr>
                </a:pPr>
                <a:endParaRPr lang="pt-B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US</c:v>
                </c:pt>
                <c:pt idx="1">
                  <c:v>JPN</c:v>
                </c:pt>
                <c:pt idx="2">
                  <c:v>CAN</c:v>
                </c:pt>
                <c:pt idx="3">
                  <c:v>NOR</c:v>
                </c:pt>
                <c:pt idx="4">
                  <c:v>SWE</c:v>
                </c:pt>
                <c:pt idx="5">
                  <c:v>NZ</c:v>
                </c:pt>
                <c:pt idx="6">
                  <c:v>NETH</c:v>
                </c:pt>
                <c:pt idx="7">
                  <c:v>GER</c:v>
                </c:pt>
                <c:pt idx="8">
                  <c:v>DEN</c:v>
                </c:pt>
                <c:pt idx="9">
                  <c:v>UK</c:v>
                </c:pt>
              </c:strCache>
            </c:strRef>
          </c:cat>
          <c:val>
            <c:numRef>
              <c:f>Sheet1!$B$2:$B$11</c:f>
              <c:numCache>
                <c:formatCode>General</c:formatCode>
                <c:ptCount val="10"/>
                <c:pt idx="0">
                  <c:v>89.3</c:v>
                </c:pt>
                <c:pt idx="1">
                  <c:v>87.3</c:v>
                </c:pt>
                <c:pt idx="2">
                  <c:v>87.1</c:v>
                </c:pt>
                <c:pt idx="3">
                  <c:v>86.5</c:v>
                </c:pt>
                <c:pt idx="4">
                  <c:v>86</c:v>
                </c:pt>
                <c:pt idx="5">
                  <c:v>84.5</c:v>
                </c:pt>
                <c:pt idx="6">
                  <c:v>84.4</c:v>
                </c:pt>
                <c:pt idx="7">
                  <c:v>83.3</c:v>
                </c:pt>
                <c:pt idx="8">
                  <c:v>82</c:v>
                </c:pt>
                <c:pt idx="9">
                  <c:v>81.3</c:v>
                </c:pt>
              </c:numCache>
            </c:numRef>
          </c:val>
          <c:extLst>
            <c:ext xmlns:c16="http://schemas.microsoft.com/office/drawing/2014/chart" uri="{C3380CC4-5D6E-409C-BE32-E72D297353CC}">
              <c16:uniqueId val="{00000000-8D96-4A3B-83A5-E033F1DD4F5E}"/>
            </c:ext>
          </c:extLst>
        </c:ser>
        <c:dLbls>
          <c:showLegendKey val="0"/>
          <c:showVal val="1"/>
          <c:showCatName val="0"/>
          <c:showSerName val="0"/>
          <c:showPercent val="0"/>
          <c:showBubbleSize val="0"/>
        </c:dLbls>
        <c:gapWidth val="100"/>
        <c:axId val="244461568"/>
        <c:axId val="244463104"/>
      </c:barChart>
      <c:catAx>
        <c:axId val="244461568"/>
        <c:scaling>
          <c:orientation val="minMax"/>
        </c:scaling>
        <c:delete val="0"/>
        <c:axPos val="b"/>
        <c:numFmt formatCode="General" sourceLinked="1"/>
        <c:majorTickMark val="out"/>
        <c:minorTickMark val="none"/>
        <c:tickLblPos val="nextTo"/>
        <c:spPr>
          <a:ln w="3610">
            <a:solidFill>
              <a:schemeClr val="tx1"/>
            </a:solidFill>
            <a:prstDash val="solid"/>
          </a:ln>
        </c:spPr>
        <c:txPr>
          <a:bodyPr rot="0" vert="horz"/>
          <a:lstStyle/>
          <a:p>
            <a:pPr>
              <a:defRPr sz="1600" b="1" i="0" u="none" strike="noStrike" baseline="0">
                <a:solidFill>
                  <a:schemeClr val="tx1"/>
                </a:solidFill>
                <a:latin typeface="Arial"/>
                <a:ea typeface="Arial"/>
                <a:cs typeface="Arial"/>
              </a:defRPr>
            </a:pPr>
            <a:endParaRPr lang="pt-BR"/>
          </a:p>
        </c:txPr>
        <c:crossAx val="244463104"/>
        <c:crosses val="autoZero"/>
        <c:auto val="1"/>
        <c:lblAlgn val="ctr"/>
        <c:lblOffset val="100"/>
        <c:tickLblSkip val="1"/>
        <c:tickMarkSkip val="1"/>
        <c:noMultiLvlLbl val="0"/>
      </c:catAx>
      <c:valAx>
        <c:axId val="244463104"/>
        <c:scaling>
          <c:orientation val="minMax"/>
          <c:max val="100"/>
          <c:min val="0"/>
        </c:scaling>
        <c:delete val="0"/>
        <c:axPos val="l"/>
        <c:numFmt formatCode="0" sourceLinked="0"/>
        <c:majorTickMark val="out"/>
        <c:minorTickMark val="none"/>
        <c:tickLblPos val="nextTo"/>
        <c:spPr>
          <a:ln w="3610">
            <a:solidFill>
              <a:schemeClr val="tx1"/>
            </a:solidFill>
            <a:prstDash val="solid"/>
          </a:ln>
        </c:spPr>
        <c:txPr>
          <a:bodyPr rot="0" vert="horz"/>
          <a:lstStyle/>
          <a:p>
            <a:pPr>
              <a:defRPr sz="1364" b="1" i="0" u="none" strike="noStrike" baseline="0">
                <a:solidFill>
                  <a:schemeClr val="tx1"/>
                </a:solidFill>
                <a:latin typeface="Arial"/>
                <a:ea typeface="Arial"/>
                <a:cs typeface="Arial"/>
              </a:defRPr>
            </a:pPr>
            <a:endParaRPr lang="pt-BR"/>
          </a:p>
        </c:txPr>
        <c:crossAx val="244461568"/>
        <c:crosses val="autoZero"/>
        <c:crossBetween val="between"/>
        <c:majorUnit val="20"/>
        <c:minorUnit val="1"/>
      </c:valAx>
      <c:spPr>
        <a:noFill/>
        <a:ln w="28881">
          <a:noFill/>
        </a:ln>
      </c:spPr>
    </c:plotArea>
    <c:plotVisOnly val="1"/>
    <c:dispBlanksAs val="gap"/>
    <c:showDLblsOverMax val="0"/>
  </c:chart>
  <c:spPr>
    <a:noFill/>
    <a:ln>
      <a:noFill/>
    </a:ln>
  </c:spPr>
  <c:txPr>
    <a:bodyPr/>
    <a:lstStyle/>
    <a:p>
      <a:pPr>
        <a:defRPr sz="1507" b="0" i="0" u="none" strike="noStrike" baseline="0">
          <a:solidFill>
            <a:schemeClr val="tx1"/>
          </a:solidFill>
          <a:latin typeface="Times New Roman"/>
          <a:ea typeface="Times New Roman"/>
          <a:cs typeface="Times New Roman"/>
        </a:defRPr>
      </a:pPr>
      <a:endParaRPr lang="pt-BR"/>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569620253164626E-2"/>
          <c:y val="6.9105691056910681E-2"/>
          <c:w val="0.95696202531645569"/>
          <c:h val="0.80799200877440003"/>
        </c:manualLayout>
      </c:layout>
      <c:barChart>
        <c:barDir val="col"/>
        <c:grouping val="clustered"/>
        <c:varyColors val="0"/>
        <c:ser>
          <c:idx val="0"/>
          <c:order val="0"/>
          <c:spPr>
            <a:solidFill>
              <a:srgbClr val="000090"/>
            </a:solidFill>
            <a:ln w="9525">
              <a:solidFill>
                <a:schemeClr val="tx1"/>
              </a:solidFill>
              <a:prstDash val="solid"/>
            </a:ln>
          </c:spPr>
          <c:invertIfNegative val="0"/>
          <c:dPt>
            <c:idx val="6"/>
            <c:invertIfNegative val="0"/>
            <c:bubble3D val="0"/>
            <c:spPr>
              <a:solidFill>
                <a:srgbClr val="7ABAFF"/>
              </a:solidFill>
              <a:ln w="9525">
                <a:solidFill>
                  <a:schemeClr val="tx1"/>
                </a:solidFill>
                <a:prstDash val="solid"/>
              </a:ln>
            </c:spPr>
            <c:extLst>
              <c:ext xmlns:c16="http://schemas.microsoft.com/office/drawing/2014/chart" uri="{C3380CC4-5D6E-409C-BE32-E72D297353CC}">
                <c16:uniqueId val="{00000000-1430-41A7-A940-95AC1DFE2D37}"/>
              </c:ext>
            </c:extLst>
          </c:dPt>
          <c:dLbls>
            <c:numFmt formatCode="#,##0.0" sourceLinked="0"/>
            <c:spPr>
              <a:noFill/>
              <a:ln w="28972">
                <a:noFill/>
              </a:ln>
            </c:spPr>
            <c:txPr>
              <a:bodyPr/>
              <a:lstStyle/>
              <a:p>
                <a:pPr>
                  <a:defRPr sz="1800" b="1" i="0" u="none" strike="noStrike" baseline="0">
                    <a:solidFill>
                      <a:schemeClr val="tx1"/>
                    </a:solidFill>
                    <a:latin typeface="Arial"/>
                    <a:ea typeface="Arial"/>
                    <a:cs typeface="Arial"/>
                  </a:defRPr>
                </a:pPr>
                <a:endParaRPr lang="pt-B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UK</c:v>
                </c:pt>
                <c:pt idx="1">
                  <c:v>SWE</c:v>
                </c:pt>
                <c:pt idx="2">
                  <c:v>NZ</c:v>
                </c:pt>
                <c:pt idx="3">
                  <c:v>SWIZ*</c:v>
                </c:pt>
                <c:pt idx="4">
                  <c:v>CAN</c:v>
                </c:pt>
                <c:pt idx="5">
                  <c:v>NOR</c:v>
                </c:pt>
                <c:pt idx="6">
                  <c:v>OECD Median</c:v>
                </c:pt>
                <c:pt idx="7">
                  <c:v>AUS</c:v>
                </c:pt>
                <c:pt idx="8">
                  <c:v>NETH**</c:v>
                </c:pt>
                <c:pt idx="9">
                  <c:v>FR**</c:v>
                </c:pt>
                <c:pt idx="10">
                  <c:v>DEN</c:v>
                </c:pt>
                <c:pt idx="11">
                  <c:v>US*</c:v>
                </c:pt>
                <c:pt idx="12">
                  <c:v>GER</c:v>
                </c:pt>
              </c:strCache>
            </c:strRef>
          </c:cat>
          <c:val>
            <c:numRef>
              <c:f>Sheet1!$B$2:$B$14</c:f>
              <c:numCache>
                <c:formatCode>General</c:formatCode>
                <c:ptCount val="13"/>
                <c:pt idx="0">
                  <c:v>4.8</c:v>
                </c:pt>
                <c:pt idx="1">
                  <c:v>5.7</c:v>
                </c:pt>
                <c:pt idx="2">
                  <c:v>7</c:v>
                </c:pt>
                <c:pt idx="3">
                  <c:v>7.4</c:v>
                </c:pt>
                <c:pt idx="4">
                  <c:v>9.5</c:v>
                </c:pt>
                <c:pt idx="5">
                  <c:v>9.8000000000000007</c:v>
                </c:pt>
                <c:pt idx="6">
                  <c:v>9.8000000000000007</c:v>
                </c:pt>
                <c:pt idx="7">
                  <c:v>11</c:v>
                </c:pt>
                <c:pt idx="8">
                  <c:v>12</c:v>
                </c:pt>
                <c:pt idx="9">
                  <c:v>12.6</c:v>
                </c:pt>
                <c:pt idx="10">
                  <c:v>18.100000000000001</c:v>
                </c:pt>
                <c:pt idx="11">
                  <c:v>32.9</c:v>
                </c:pt>
                <c:pt idx="12">
                  <c:v>33.700000000000003</c:v>
                </c:pt>
              </c:numCache>
            </c:numRef>
          </c:val>
          <c:extLst>
            <c:ext xmlns:c16="http://schemas.microsoft.com/office/drawing/2014/chart" uri="{C3380CC4-5D6E-409C-BE32-E72D297353CC}">
              <c16:uniqueId val="{00000001-1430-41A7-A940-95AC1DFE2D37}"/>
            </c:ext>
          </c:extLst>
        </c:ser>
        <c:dLbls>
          <c:showLegendKey val="0"/>
          <c:showVal val="1"/>
          <c:showCatName val="0"/>
          <c:showSerName val="0"/>
          <c:showPercent val="0"/>
          <c:showBubbleSize val="0"/>
        </c:dLbls>
        <c:gapWidth val="100"/>
        <c:axId val="245253632"/>
        <c:axId val="245255168"/>
      </c:barChart>
      <c:catAx>
        <c:axId val="245253632"/>
        <c:scaling>
          <c:orientation val="minMax"/>
        </c:scaling>
        <c:delete val="0"/>
        <c:axPos val="b"/>
        <c:numFmt formatCode="General" sourceLinked="1"/>
        <c:majorTickMark val="out"/>
        <c:minorTickMark val="none"/>
        <c:tickLblPos val="nextTo"/>
        <c:spPr>
          <a:ln w="3621">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pt-BR"/>
          </a:p>
        </c:txPr>
        <c:crossAx val="245255168"/>
        <c:crosses val="autoZero"/>
        <c:auto val="1"/>
        <c:lblAlgn val="ctr"/>
        <c:lblOffset val="100"/>
        <c:tickLblSkip val="1"/>
        <c:tickMarkSkip val="1"/>
        <c:noMultiLvlLbl val="0"/>
      </c:catAx>
      <c:valAx>
        <c:axId val="245255168"/>
        <c:scaling>
          <c:orientation val="minMax"/>
          <c:max val="40"/>
        </c:scaling>
        <c:delete val="0"/>
        <c:axPos val="l"/>
        <c:numFmt formatCode="#,##0" sourceLinked="0"/>
        <c:majorTickMark val="out"/>
        <c:minorTickMark val="none"/>
        <c:tickLblPos val="nextTo"/>
        <c:spPr>
          <a:ln w="3621">
            <a:solidFill>
              <a:schemeClr val="tx1"/>
            </a:solidFill>
            <a:prstDash val="solid"/>
          </a:ln>
        </c:spPr>
        <c:txPr>
          <a:bodyPr rot="0" vert="horz"/>
          <a:lstStyle/>
          <a:p>
            <a:pPr>
              <a:defRPr sz="1369" b="1" i="0" u="none" strike="noStrike" baseline="0">
                <a:solidFill>
                  <a:schemeClr val="tx1"/>
                </a:solidFill>
                <a:latin typeface="Arial"/>
                <a:ea typeface="Arial"/>
                <a:cs typeface="Arial"/>
              </a:defRPr>
            </a:pPr>
            <a:endParaRPr lang="pt-BR"/>
          </a:p>
        </c:txPr>
        <c:crossAx val="245253632"/>
        <c:crosses val="autoZero"/>
        <c:crossBetween val="between"/>
        <c:majorUnit val="10"/>
        <c:minorUnit val="1"/>
      </c:valAx>
      <c:spPr>
        <a:noFill/>
        <a:ln w="28972">
          <a:noFill/>
        </a:ln>
      </c:spPr>
    </c:plotArea>
    <c:plotVisOnly val="1"/>
    <c:dispBlanksAs val="gap"/>
    <c:showDLblsOverMax val="0"/>
  </c:chart>
  <c:spPr>
    <a:noFill/>
    <a:ln>
      <a:noFill/>
    </a:ln>
  </c:spPr>
  <c:txPr>
    <a:bodyPr/>
    <a:lstStyle/>
    <a:p>
      <a:pPr>
        <a:defRPr sz="1568" b="0" i="0" u="none" strike="noStrike" baseline="0">
          <a:solidFill>
            <a:schemeClr val="tx1"/>
          </a:solidFill>
          <a:latin typeface="Times New Roman"/>
          <a:ea typeface="Times New Roman"/>
          <a:cs typeface="Times New Roman"/>
        </a:defRPr>
      </a:pPr>
      <a:endParaRPr lang="pt-BR"/>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4177215189873433E-2"/>
          <c:y val="6.7653276955602651E-2"/>
          <c:w val="0.96835443037974733"/>
          <c:h val="0.85623678646934398"/>
        </c:manualLayout>
      </c:layout>
      <c:barChart>
        <c:barDir val="col"/>
        <c:grouping val="clustered"/>
        <c:varyColors val="0"/>
        <c:ser>
          <c:idx val="0"/>
          <c:order val="0"/>
          <c:spPr>
            <a:solidFill>
              <a:srgbClr val="000090"/>
            </a:solidFill>
            <a:ln w="9525">
              <a:solidFill>
                <a:schemeClr val="tx1"/>
              </a:solidFill>
              <a:prstDash val="solid"/>
            </a:ln>
          </c:spPr>
          <c:invertIfNegative val="0"/>
          <c:dLbls>
            <c:numFmt formatCode="#,##0.0" sourceLinked="0"/>
            <c:spPr>
              <a:noFill/>
              <a:ln w="29040">
                <a:noFill/>
              </a:ln>
            </c:spPr>
            <c:txPr>
              <a:bodyPr/>
              <a:lstStyle/>
              <a:p>
                <a:pPr>
                  <a:defRPr sz="1800" b="1" i="0" u="none" strike="noStrike" baseline="0">
                    <a:solidFill>
                      <a:schemeClr val="tx1"/>
                    </a:solidFill>
                    <a:latin typeface="Arial"/>
                    <a:ea typeface="Arial"/>
                    <a:cs typeface="Arial"/>
                  </a:defRPr>
                </a:pPr>
                <a:endParaRPr lang="pt-B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DEN**</c:v>
                </c:pt>
                <c:pt idx="1">
                  <c:v>SWE</c:v>
                </c:pt>
                <c:pt idx="2">
                  <c:v>GER</c:v>
                </c:pt>
                <c:pt idx="3">
                  <c:v>US*</c:v>
                </c:pt>
                <c:pt idx="4">
                  <c:v>FR</c:v>
                </c:pt>
                <c:pt idx="5">
                  <c:v>UK</c:v>
                </c:pt>
                <c:pt idx="6">
                  <c:v>NZ</c:v>
                </c:pt>
                <c:pt idx="7">
                  <c:v>CAN</c:v>
                </c:pt>
                <c:pt idx="8">
                  <c:v>AUS</c:v>
                </c:pt>
                <c:pt idx="9">
                  <c:v>SWIZ*</c:v>
                </c:pt>
              </c:strCache>
            </c:strRef>
          </c:cat>
          <c:val>
            <c:numRef>
              <c:f>Sheet1!$B$2:$B$11</c:f>
              <c:numCache>
                <c:formatCode>General</c:formatCode>
                <c:ptCount val="10"/>
                <c:pt idx="0">
                  <c:v>1.8</c:v>
                </c:pt>
                <c:pt idx="1">
                  <c:v>2.6</c:v>
                </c:pt>
                <c:pt idx="2">
                  <c:v>3.4</c:v>
                </c:pt>
                <c:pt idx="3">
                  <c:v>4.9000000000000004</c:v>
                </c:pt>
                <c:pt idx="4">
                  <c:v>5.5</c:v>
                </c:pt>
                <c:pt idx="5">
                  <c:v>5.7</c:v>
                </c:pt>
                <c:pt idx="6">
                  <c:v>8.7000000000000011</c:v>
                </c:pt>
                <c:pt idx="7">
                  <c:v>9.7000000000000011</c:v>
                </c:pt>
                <c:pt idx="8">
                  <c:v>9.8000000000000007</c:v>
                </c:pt>
                <c:pt idx="9">
                  <c:v>13.8</c:v>
                </c:pt>
              </c:numCache>
            </c:numRef>
          </c:val>
          <c:extLst>
            <c:ext xmlns:c16="http://schemas.microsoft.com/office/drawing/2014/chart" uri="{C3380CC4-5D6E-409C-BE32-E72D297353CC}">
              <c16:uniqueId val="{00000000-E04B-4CF0-9D52-69455A01037A}"/>
            </c:ext>
          </c:extLst>
        </c:ser>
        <c:dLbls>
          <c:showLegendKey val="0"/>
          <c:showVal val="1"/>
          <c:showCatName val="0"/>
          <c:showSerName val="0"/>
          <c:showPercent val="0"/>
          <c:showBubbleSize val="0"/>
        </c:dLbls>
        <c:gapWidth val="100"/>
        <c:axId val="245609216"/>
        <c:axId val="245610752"/>
      </c:barChart>
      <c:catAx>
        <c:axId val="245609216"/>
        <c:scaling>
          <c:orientation val="minMax"/>
        </c:scaling>
        <c:delete val="0"/>
        <c:axPos val="b"/>
        <c:numFmt formatCode="General" sourceLinked="1"/>
        <c:majorTickMark val="out"/>
        <c:minorTickMark val="none"/>
        <c:tickLblPos val="nextTo"/>
        <c:spPr>
          <a:ln w="3630">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pt-BR"/>
          </a:p>
        </c:txPr>
        <c:crossAx val="245610752"/>
        <c:crosses val="autoZero"/>
        <c:auto val="1"/>
        <c:lblAlgn val="ctr"/>
        <c:lblOffset val="100"/>
        <c:tickLblSkip val="1"/>
        <c:tickMarkSkip val="1"/>
        <c:noMultiLvlLbl val="0"/>
      </c:catAx>
      <c:valAx>
        <c:axId val="245610752"/>
        <c:scaling>
          <c:orientation val="minMax"/>
          <c:max val="15"/>
        </c:scaling>
        <c:delete val="0"/>
        <c:axPos val="l"/>
        <c:numFmt formatCode="#,##0" sourceLinked="0"/>
        <c:majorTickMark val="out"/>
        <c:minorTickMark val="none"/>
        <c:tickLblPos val="nextTo"/>
        <c:spPr>
          <a:ln w="3630">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pt-BR"/>
          </a:p>
        </c:txPr>
        <c:crossAx val="245609216"/>
        <c:crosses val="autoZero"/>
        <c:crossBetween val="between"/>
        <c:majorUnit val="3"/>
        <c:minorUnit val="1"/>
      </c:valAx>
      <c:spPr>
        <a:noFill/>
        <a:ln w="29040">
          <a:noFill/>
        </a:ln>
      </c:spPr>
    </c:plotArea>
    <c:plotVisOnly val="1"/>
    <c:dispBlanksAs val="gap"/>
    <c:showDLblsOverMax val="0"/>
  </c:chart>
  <c:spPr>
    <a:noFill/>
    <a:ln>
      <a:noFill/>
    </a:ln>
  </c:spPr>
  <c:txPr>
    <a:bodyPr/>
    <a:lstStyle/>
    <a:p>
      <a:pPr>
        <a:defRPr sz="1515" b="0" i="0" u="none" strike="noStrike" baseline="0">
          <a:solidFill>
            <a:schemeClr val="tx1"/>
          </a:solidFill>
          <a:latin typeface="Times New Roman"/>
          <a:ea typeface="Times New Roman"/>
          <a:cs typeface="Times New Roman"/>
        </a:defRPr>
      </a:pPr>
      <a:endParaRPr lang="pt-BR"/>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776456599286633E-2"/>
          <c:y val="3.0612244897959211E-2"/>
          <c:w val="0.93341260404280568"/>
          <c:h val="0.82937828083989529"/>
        </c:manualLayout>
      </c:layout>
      <c:barChart>
        <c:barDir val="col"/>
        <c:grouping val="clustered"/>
        <c:varyColors val="0"/>
        <c:ser>
          <c:idx val="0"/>
          <c:order val="0"/>
          <c:spPr>
            <a:solidFill>
              <a:srgbClr val="000090"/>
            </a:solidFill>
            <a:ln w="9525">
              <a:solidFill>
                <a:schemeClr val="tx1"/>
              </a:solidFill>
              <a:prstDash val="solid"/>
            </a:ln>
          </c:spPr>
          <c:invertIfNegative val="0"/>
          <c:dLbls>
            <c:numFmt formatCode="&quot;$&quot;#,##0" sourceLinked="0"/>
            <c:spPr>
              <a:noFill/>
              <a:ln w="26653">
                <a:noFill/>
              </a:ln>
            </c:spPr>
            <c:txPr>
              <a:bodyPr/>
              <a:lstStyle/>
              <a:p>
                <a:pPr>
                  <a:defRPr sz="1600"/>
                </a:pPr>
                <a:endParaRPr lang="pt-B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NETH</c:v>
                </c:pt>
                <c:pt idx="1">
                  <c:v>UK</c:v>
                </c:pt>
                <c:pt idx="2">
                  <c:v>FR</c:v>
                </c:pt>
                <c:pt idx="3">
                  <c:v>NZ</c:v>
                </c:pt>
                <c:pt idx="4">
                  <c:v>SWIZ</c:v>
                </c:pt>
                <c:pt idx="5">
                  <c:v>US</c:v>
                </c:pt>
              </c:strCache>
            </c:strRef>
          </c:cat>
          <c:val>
            <c:numRef>
              <c:f>Sheet1!$B$2:$B$7</c:f>
              <c:numCache>
                <c:formatCode>"$"#,##0</c:formatCode>
                <c:ptCount val="6"/>
                <c:pt idx="0">
                  <c:v>319</c:v>
                </c:pt>
                <c:pt idx="1">
                  <c:v>335</c:v>
                </c:pt>
                <c:pt idx="2">
                  <c:v>363</c:v>
                </c:pt>
                <c:pt idx="3">
                  <c:v>554</c:v>
                </c:pt>
                <c:pt idx="4">
                  <c:v>928</c:v>
                </c:pt>
                <c:pt idx="5">
                  <c:v>1121</c:v>
                </c:pt>
              </c:numCache>
            </c:numRef>
          </c:val>
          <c:extLst>
            <c:ext xmlns:c16="http://schemas.microsoft.com/office/drawing/2014/chart" uri="{C3380CC4-5D6E-409C-BE32-E72D297353CC}">
              <c16:uniqueId val="{00000000-F2F2-4BE6-BD11-24C944C015B1}"/>
            </c:ext>
          </c:extLst>
        </c:ser>
        <c:dLbls>
          <c:showLegendKey val="0"/>
          <c:showVal val="1"/>
          <c:showCatName val="0"/>
          <c:showSerName val="0"/>
          <c:showPercent val="0"/>
          <c:showBubbleSize val="0"/>
        </c:dLbls>
        <c:gapWidth val="150"/>
        <c:axId val="244031872"/>
        <c:axId val="244033408"/>
      </c:barChart>
      <c:catAx>
        <c:axId val="244031872"/>
        <c:scaling>
          <c:orientation val="minMax"/>
        </c:scaling>
        <c:delete val="0"/>
        <c:axPos val="b"/>
        <c:numFmt formatCode="General" sourceLinked="1"/>
        <c:majorTickMark val="out"/>
        <c:minorTickMark val="none"/>
        <c:tickLblPos val="nextTo"/>
        <c:spPr>
          <a:ln w="3332">
            <a:solidFill>
              <a:schemeClr val="tx1"/>
            </a:solidFill>
            <a:prstDash val="solid"/>
          </a:ln>
        </c:spPr>
        <c:txPr>
          <a:bodyPr rot="0" vert="horz"/>
          <a:lstStyle/>
          <a:p>
            <a:pPr>
              <a:defRPr sz="1600"/>
            </a:pPr>
            <a:endParaRPr lang="pt-BR"/>
          </a:p>
        </c:txPr>
        <c:crossAx val="244033408"/>
        <c:crosses val="autoZero"/>
        <c:auto val="1"/>
        <c:lblAlgn val="ctr"/>
        <c:lblOffset val="100"/>
        <c:noMultiLvlLbl val="0"/>
      </c:catAx>
      <c:valAx>
        <c:axId val="244033408"/>
        <c:scaling>
          <c:orientation val="minMax"/>
        </c:scaling>
        <c:delete val="0"/>
        <c:axPos val="l"/>
        <c:numFmt formatCode="&quot;$&quot;#,##0" sourceLinked="0"/>
        <c:majorTickMark val="out"/>
        <c:minorTickMark val="none"/>
        <c:tickLblPos val="nextTo"/>
        <c:spPr>
          <a:ln w="3332">
            <a:solidFill>
              <a:schemeClr val="tx1"/>
            </a:solidFill>
            <a:prstDash val="solid"/>
          </a:ln>
        </c:spPr>
        <c:txPr>
          <a:bodyPr rot="0" vert="horz"/>
          <a:lstStyle/>
          <a:p>
            <a:pPr>
              <a:defRPr sz="1200"/>
            </a:pPr>
            <a:endParaRPr lang="pt-BR"/>
          </a:p>
        </c:txPr>
        <c:crossAx val="244031872"/>
        <c:crosses val="autoZero"/>
        <c:crossBetween val="between"/>
      </c:valAx>
      <c:spPr>
        <a:noFill/>
        <a:ln w="26653">
          <a:noFill/>
        </a:ln>
      </c:spPr>
    </c:plotArea>
    <c:plotVisOnly val="1"/>
    <c:dispBlanksAs val="gap"/>
    <c:showDLblsOverMax val="0"/>
  </c:chart>
  <c:spPr>
    <a:noFill/>
    <a:ln>
      <a:noFill/>
    </a:ln>
  </c:spPr>
  <c:txPr>
    <a:bodyPr/>
    <a:lstStyle/>
    <a:p>
      <a:pPr>
        <a:defRPr sz="1400" b="1" i="0" u="none" strike="noStrike" baseline="0">
          <a:solidFill>
            <a:schemeClr val="tx1"/>
          </a:solidFill>
          <a:latin typeface="+mn-lt"/>
          <a:ea typeface="Times New Roman"/>
          <a:cs typeface="Times New Roman"/>
        </a:defRPr>
      </a:pPr>
      <a:endParaRPr lang="pt-BR"/>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776456599286633E-2"/>
          <c:y val="3.0612244897959211E-2"/>
          <c:w val="0.93341260404280568"/>
          <c:h val="0.82757853510498702"/>
        </c:manualLayout>
      </c:layout>
      <c:barChart>
        <c:barDir val="col"/>
        <c:grouping val="clustered"/>
        <c:varyColors val="0"/>
        <c:ser>
          <c:idx val="0"/>
          <c:order val="0"/>
          <c:spPr>
            <a:solidFill>
              <a:srgbClr val="000090"/>
            </a:solidFill>
            <a:ln w="9525">
              <a:solidFill>
                <a:schemeClr val="tx1"/>
              </a:solidFill>
              <a:prstDash val="solid"/>
            </a:ln>
          </c:spPr>
          <c:invertIfNegative val="0"/>
          <c:dLbls>
            <c:numFmt formatCode="&quot;$&quot;#,##0" sourceLinked="0"/>
            <c:spPr>
              <a:noFill/>
              <a:ln w="26653">
                <a:noFill/>
              </a:ln>
            </c:spPr>
            <c:txPr>
              <a:bodyPr/>
              <a:lstStyle/>
              <a:p>
                <a:pPr>
                  <a:defRPr sz="1600"/>
                </a:pPr>
                <a:endParaRPr lang="pt-B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Sheet1!$A$3:$A$9</c:f>
              <c:strCache>
                <c:ptCount val="7"/>
                <c:pt idx="0">
                  <c:v>CAN</c:v>
                </c:pt>
                <c:pt idx="1">
                  <c:v>UK</c:v>
                </c:pt>
                <c:pt idx="2">
                  <c:v>FR</c:v>
                </c:pt>
                <c:pt idx="3">
                  <c:v>NETH</c:v>
                </c:pt>
                <c:pt idx="4">
                  <c:v>NZ</c:v>
                </c:pt>
                <c:pt idx="5">
                  <c:v>SWIZ</c:v>
                </c:pt>
                <c:pt idx="6">
                  <c:v>US</c:v>
                </c:pt>
              </c:strCache>
            </c:strRef>
          </c:cat>
          <c:val>
            <c:numRef>
              <c:f>Sheet1!$B$3:$B$9</c:f>
              <c:numCache>
                <c:formatCode>"$"#,##0</c:formatCode>
                <c:ptCount val="7"/>
                <c:pt idx="0">
                  <c:v>124</c:v>
                </c:pt>
                <c:pt idx="1">
                  <c:v>175</c:v>
                </c:pt>
                <c:pt idx="2">
                  <c:v>183</c:v>
                </c:pt>
                <c:pt idx="3">
                  <c:v>252</c:v>
                </c:pt>
                <c:pt idx="4">
                  <c:v>310</c:v>
                </c:pt>
                <c:pt idx="5">
                  <c:v>328</c:v>
                </c:pt>
                <c:pt idx="6">
                  <c:v>566</c:v>
                </c:pt>
              </c:numCache>
            </c:numRef>
          </c:val>
          <c:extLst>
            <c:ext xmlns:c16="http://schemas.microsoft.com/office/drawing/2014/chart" uri="{C3380CC4-5D6E-409C-BE32-E72D297353CC}">
              <c16:uniqueId val="{00000000-109B-4FB0-9E4E-18BA40AA8125}"/>
            </c:ext>
          </c:extLst>
        </c:ser>
        <c:dLbls>
          <c:showLegendKey val="0"/>
          <c:showVal val="1"/>
          <c:showCatName val="0"/>
          <c:showSerName val="0"/>
          <c:showPercent val="0"/>
          <c:showBubbleSize val="0"/>
        </c:dLbls>
        <c:gapWidth val="150"/>
        <c:axId val="245441664"/>
        <c:axId val="245443200"/>
      </c:barChart>
      <c:catAx>
        <c:axId val="245441664"/>
        <c:scaling>
          <c:orientation val="minMax"/>
        </c:scaling>
        <c:delete val="0"/>
        <c:axPos val="b"/>
        <c:numFmt formatCode="General" sourceLinked="1"/>
        <c:majorTickMark val="out"/>
        <c:minorTickMark val="none"/>
        <c:tickLblPos val="nextTo"/>
        <c:spPr>
          <a:ln w="3332">
            <a:solidFill>
              <a:schemeClr val="tx1"/>
            </a:solidFill>
            <a:prstDash val="solid"/>
          </a:ln>
        </c:spPr>
        <c:txPr>
          <a:bodyPr rot="0" vert="horz"/>
          <a:lstStyle/>
          <a:p>
            <a:pPr>
              <a:defRPr sz="1600"/>
            </a:pPr>
            <a:endParaRPr lang="pt-BR"/>
          </a:p>
        </c:txPr>
        <c:crossAx val="245443200"/>
        <c:crosses val="autoZero"/>
        <c:auto val="1"/>
        <c:lblAlgn val="ctr"/>
        <c:lblOffset val="100"/>
        <c:noMultiLvlLbl val="0"/>
      </c:catAx>
      <c:valAx>
        <c:axId val="245443200"/>
        <c:scaling>
          <c:orientation val="minMax"/>
        </c:scaling>
        <c:delete val="0"/>
        <c:axPos val="l"/>
        <c:numFmt formatCode="&quot;$&quot;#,##0" sourceLinked="0"/>
        <c:majorTickMark val="out"/>
        <c:minorTickMark val="none"/>
        <c:tickLblPos val="nextTo"/>
        <c:spPr>
          <a:ln w="3332">
            <a:solidFill>
              <a:schemeClr val="tx1"/>
            </a:solidFill>
            <a:prstDash val="solid"/>
          </a:ln>
        </c:spPr>
        <c:txPr>
          <a:bodyPr rot="0" vert="horz"/>
          <a:lstStyle/>
          <a:p>
            <a:pPr>
              <a:defRPr sz="1200"/>
            </a:pPr>
            <a:endParaRPr lang="pt-BR"/>
          </a:p>
        </c:txPr>
        <c:crossAx val="245441664"/>
        <c:crosses val="autoZero"/>
        <c:crossBetween val="between"/>
      </c:valAx>
      <c:spPr>
        <a:noFill/>
        <a:ln w="26653">
          <a:noFill/>
        </a:ln>
      </c:spPr>
    </c:plotArea>
    <c:plotVisOnly val="1"/>
    <c:dispBlanksAs val="gap"/>
    <c:showDLblsOverMax val="0"/>
  </c:chart>
  <c:spPr>
    <a:noFill/>
    <a:ln>
      <a:noFill/>
    </a:ln>
  </c:spPr>
  <c:txPr>
    <a:bodyPr/>
    <a:lstStyle/>
    <a:p>
      <a:pPr>
        <a:defRPr sz="1400" b="1" i="0" u="none" strike="noStrike" baseline="0">
          <a:solidFill>
            <a:schemeClr val="tx1"/>
          </a:solidFill>
          <a:latin typeface="+mn-lt"/>
          <a:ea typeface="Times New Roman"/>
          <a:cs typeface="Times New Roman"/>
        </a:defRPr>
      </a:pPr>
      <a:endParaRPr lang="pt-B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030809232958021E-2"/>
          <c:y val="0.11243946363739996"/>
          <c:w val="0.73125678021884799"/>
          <c:h val="0.73732522485901131"/>
        </c:manualLayout>
      </c:layout>
      <c:lineChart>
        <c:grouping val="standard"/>
        <c:varyColors val="0"/>
        <c:ser>
          <c:idx val="7"/>
          <c:order val="0"/>
          <c:tx>
            <c:strRef>
              <c:f>Sheet1!$A$2:$A$2</c:f>
              <c:strCache>
                <c:ptCount val="1"/>
                <c:pt idx="0">
                  <c:v>US (17.7%)</c:v>
                </c:pt>
              </c:strCache>
            </c:strRef>
          </c:tx>
          <c:spPr>
            <a:ln w="24053">
              <a:solidFill>
                <a:srgbClr val="000000"/>
              </a:solidFill>
              <a:prstDash val="solid"/>
            </a:ln>
          </c:spPr>
          <c:marker>
            <c:symbol val="x"/>
            <c:size val="5"/>
            <c:spPr>
              <a:solidFill>
                <a:srgbClr val="000000"/>
              </a:solidFill>
              <a:ln>
                <a:solidFill>
                  <a:srgbClr val="000000"/>
                </a:solidFill>
                <a:prstDash val="solid"/>
              </a:ln>
            </c:spPr>
          </c:marker>
          <c:cat>
            <c:strRef>
              <c:f>Sheet1!$B$1:$AG$1</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Sheet1!$B$2:$AG$2</c:f>
              <c:numCache>
                <c:formatCode>General</c:formatCode>
                <c:ptCount val="32"/>
                <c:pt idx="0">
                  <c:v>9.0463000000000005</c:v>
                </c:pt>
                <c:pt idx="1">
                  <c:v>9.3767000000000067</c:v>
                </c:pt>
                <c:pt idx="2">
                  <c:v>10.1829</c:v>
                </c:pt>
                <c:pt idx="3">
                  <c:v>10.3352</c:v>
                </c:pt>
                <c:pt idx="4">
                  <c:v>10.227299999999998</c:v>
                </c:pt>
                <c:pt idx="5">
                  <c:v>10.425500000000005</c:v>
                </c:pt>
                <c:pt idx="6">
                  <c:v>10.5738</c:v>
                </c:pt>
                <c:pt idx="7">
                  <c:v>10.834100000000001</c:v>
                </c:pt>
                <c:pt idx="8">
                  <c:v>11.280299999999999</c:v>
                </c:pt>
                <c:pt idx="9">
                  <c:v>11.687000000000001</c:v>
                </c:pt>
                <c:pt idx="10">
                  <c:v>12.365300000000005</c:v>
                </c:pt>
                <c:pt idx="11">
                  <c:v>13.085600000000005</c:v>
                </c:pt>
                <c:pt idx="12">
                  <c:v>13.3962</c:v>
                </c:pt>
                <c:pt idx="13">
                  <c:v>13.6828</c:v>
                </c:pt>
                <c:pt idx="14">
                  <c:v>13.582700000000004</c:v>
                </c:pt>
                <c:pt idx="15">
                  <c:v>13.707299999999998</c:v>
                </c:pt>
                <c:pt idx="16">
                  <c:v>13.6698</c:v>
                </c:pt>
                <c:pt idx="17">
                  <c:v>13.564400000000004</c:v>
                </c:pt>
                <c:pt idx="18">
                  <c:v>13.5846</c:v>
                </c:pt>
                <c:pt idx="19">
                  <c:v>13.5801</c:v>
                </c:pt>
                <c:pt idx="20">
                  <c:v>13.6553</c:v>
                </c:pt>
                <c:pt idx="21">
                  <c:v>14.313600000000005</c:v>
                </c:pt>
                <c:pt idx="22">
                  <c:v>15.164400000000002</c:v>
                </c:pt>
                <c:pt idx="23">
                  <c:v>15.696</c:v>
                </c:pt>
                <c:pt idx="24">
                  <c:v>15.791899999999998</c:v>
                </c:pt>
                <c:pt idx="25">
                  <c:v>15.8399</c:v>
                </c:pt>
                <c:pt idx="26">
                  <c:v>15.9368</c:v>
                </c:pt>
                <c:pt idx="27">
                  <c:v>16.16079999999997</c:v>
                </c:pt>
                <c:pt idx="28">
                  <c:v>16.620100000000001</c:v>
                </c:pt>
                <c:pt idx="29">
                  <c:v>17.6706</c:v>
                </c:pt>
                <c:pt idx="30">
                  <c:v>17.691100000000009</c:v>
                </c:pt>
                <c:pt idx="31">
                  <c:v>17.683</c:v>
                </c:pt>
              </c:numCache>
            </c:numRef>
          </c:val>
          <c:smooth val="0"/>
          <c:extLst>
            <c:ext xmlns:c16="http://schemas.microsoft.com/office/drawing/2014/chart" uri="{C3380CC4-5D6E-409C-BE32-E72D297353CC}">
              <c16:uniqueId val="{00000000-B22E-475D-BD4D-EA18BBA9BDE9}"/>
            </c:ext>
          </c:extLst>
        </c:ser>
        <c:ser>
          <c:idx val="8"/>
          <c:order val="1"/>
          <c:tx>
            <c:strRef>
              <c:f>Sheet1!$A$3:$A$3</c:f>
              <c:strCache>
                <c:ptCount val="1"/>
                <c:pt idx="0">
                  <c:v>NETH (11.9%)</c:v>
                </c:pt>
              </c:strCache>
            </c:strRef>
          </c:tx>
          <c:spPr>
            <a:ln w="12700">
              <a:solidFill>
                <a:srgbClr val="C00000"/>
              </a:solidFill>
              <a:prstDash val="solid"/>
            </a:ln>
          </c:spPr>
          <c:marker>
            <c:symbol val="square"/>
            <c:size val="5"/>
            <c:spPr>
              <a:solidFill>
                <a:srgbClr val="C00000"/>
              </a:solidFill>
              <a:ln>
                <a:solidFill>
                  <a:srgbClr val="C00000"/>
                </a:solidFill>
                <a:prstDash val="solid"/>
              </a:ln>
            </c:spPr>
          </c:marker>
          <c:cat>
            <c:strRef>
              <c:f>Sheet1!$B$1:$AG$1</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Sheet1!$B$3:$AG$3</c:f>
              <c:numCache>
                <c:formatCode>General</c:formatCode>
                <c:ptCount val="32"/>
                <c:pt idx="0">
                  <c:v>7.4212000000000025</c:v>
                </c:pt>
                <c:pt idx="1">
                  <c:v>7.5078999999999976</c:v>
                </c:pt>
                <c:pt idx="2">
                  <c:v>7.8094000000000001</c:v>
                </c:pt>
                <c:pt idx="3">
                  <c:v>7.6702000000000004</c:v>
                </c:pt>
                <c:pt idx="4">
                  <c:v>7.3731</c:v>
                </c:pt>
                <c:pt idx="5">
                  <c:v>7.3048999999999955</c:v>
                </c:pt>
                <c:pt idx="6">
                  <c:v>7.4334000000000024</c:v>
                </c:pt>
                <c:pt idx="7">
                  <c:v>7.5754999999999999</c:v>
                </c:pt>
                <c:pt idx="8">
                  <c:v>7.6269999999999945</c:v>
                </c:pt>
                <c:pt idx="9">
                  <c:v>7.9176000000000002</c:v>
                </c:pt>
                <c:pt idx="10">
                  <c:v>8.0136000000000003</c:v>
                </c:pt>
                <c:pt idx="11">
                  <c:v>8.1651000000000007</c:v>
                </c:pt>
                <c:pt idx="12">
                  <c:v>8.3562000000000047</c:v>
                </c:pt>
                <c:pt idx="13">
                  <c:v>8.4743000000000013</c:v>
                </c:pt>
                <c:pt idx="14">
                  <c:v>8.3296000000000028</c:v>
                </c:pt>
                <c:pt idx="15">
                  <c:v>8.327300000000001</c:v>
                </c:pt>
                <c:pt idx="16">
                  <c:v>8.2115000000000009</c:v>
                </c:pt>
                <c:pt idx="17">
                  <c:v>7.9493000000000027</c:v>
                </c:pt>
                <c:pt idx="18">
                  <c:v>8.0618000000000034</c:v>
                </c:pt>
                <c:pt idx="19">
                  <c:v>8.0882000000000005</c:v>
                </c:pt>
                <c:pt idx="20">
                  <c:v>7.9578999999999986</c:v>
                </c:pt>
                <c:pt idx="21">
                  <c:v>8.2973999999999997</c:v>
                </c:pt>
                <c:pt idx="22">
                  <c:v>8.8699000000000048</c:v>
                </c:pt>
                <c:pt idx="23">
                  <c:v>9.7728000000000002</c:v>
                </c:pt>
                <c:pt idx="24">
                  <c:v>9.968300000000001</c:v>
                </c:pt>
                <c:pt idx="25">
                  <c:v>10.882000000000005</c:v>
                </c:pt>
                <c:pt idx="26">
                  <c:v>10.746799999999999</c:v>
                </c:pt>
                <c:pt idx="27">
                  <c:v>10.764200000000001</c:v>
                </c:pt>
                <c:pt idx="28">
                  <c:v>10.9909</c:v>
                </c:pt>
                <c:pt idx="29">
                  <c:v>11.882300000000004</c:v>
                </c:pt>
                <c:pt idx="30">
                  <c:v>12.0661</c:v>
                </c:pt>
                <c:pt idx="31">
                  <c:v>11.9369</c:v>
                </c:pt>
              </c:numCache>
            </c:numRef>
          </c:val>
          <c:smooth val="0"/>
          <c:extLst>
            <c:ext xmlns:c16="http://schemas.microsoft.com/office/drawing/2014/chart" uri="{C3380CC4-5D6E-409C-BE32-E72D297353CC}">
              <c16:uniqueId val="{00000001-B22E-475D-BD4D-EA18BBA9BDE9}"/>
            </c:ext>
          </c:extLst>
        </c:ser>
        <c:ser>
          <c:idx val="2"/>
          <c:order val="2"/>
          <c:tx>
            <c:strRef>
              <c:f>Sheet1!$A$4:$A$4</c:f>
              <c:strCache>
                <c:ptCount val="1"/>
                <c:pt idx="0">
                  <c:v>FR (11.6%)</c:v>
                </c:pt>
              </c:strCache>
            </c:strRef>
          </c:tx>
          <c:spPr>
            <a:ln w="12700">
              <a:solidFill>
                <a:srgbClr val="FF0000"/>
              </a:solidFill>
              <a:prstDash val="solid"/>
            </a:ln>
          </c:spPr>
          <c:marker>
            <c:symbol val="square"/>
            <c:size val="4"/>
            <c:spPr>
              <a:solidFill>
                <a:srgbClr val="FF0000"/>
              </a:solidFill>
              <a:ln>
                <a:solidFill>
                  <a:srgbClr val="FF0000"/>
                </a:solidFill>
                <a:prstDash val="solid"/>
              </a:ln>
            </c:spPr>
          </c:marker>
          <c:cat>
            <c:strRef>
              <c:f>Sheet1!$B$1:$AG$1</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Sheet1!$B$4:$AG$4</c:f>
              <c:numCache>
                <c:formatCode>General</c:formatCode>
                <c:ptCount val="32"/>
                <c:pt idx="0">
                  <c:v>7.0316000000000027</c:v>
                </c:pt>
                <c:pt idx="5">
                  <c:v>7.9957000000000003</c:v>
                </c:pt>
                <c:pt idx="10">
                  <c:v>8.3666000000000054</c:v>
                </c:pt>
                <c:pt idx="11">
                  <c:v>8.6079000000000008</c:v>
                </c:pt>
                <c:pt idx="12">
                  <c:v>8.8661000000000048</c:v>
                </c:pt>
                <c:pt idx="13">
                  <c:v>9.2883999999999993</c:v>
                </c:pt>
                <c:pt idx="14">
                  <c:v>9.2598000000000003</c:v>
                </c:pt>
                <c:pt idx="15">
                  <c:v>10.355900000000005</c:v>
                </c:pt>
                <c:pt idx="16">
                  <c:v>10.375300000000005</c:v>
                </c:pt>
                <c:pt idx="17">
                  <c:v>10.250300000000001</c:v>
                </c:pt>
                <c:pt idx="18">
                  <c:v>10.146000000000001</c:v>
                </c:pt>
                <c:pt idx="19">
                  <c:v>10.153600000000004</c:v>
                </c:pt>
                <c:pt idx="20">
                  <c:v>10.0848</c:v>
                </c:pt>
                <c:pt idx="21">
                  <c:v>10.211299999999998</c:v>
                </c:pt>
                <c:pt idx="22">
                  <c:v>10.5603</c:v>
                </c:pt>
                <c:pt idx="23">
                  <c:v>10.8301</c:v>
                </c:pt>
                <c:pt idx="24">
                  <c:v>10.969500000000005</c:v>
                </c:pt>
                <c:pt idx="25">
                  <c:v>11.017300000000001</c:v>
                </c:pt>
                <c:pt idx="26">
                  <c:v>10.951600000000004</c:v>
                </c:pt>
                <c:pt idx="27">
                  <c:v>10.875400000000008</c:v>
                </c:pt>
                <c:pt idx="28">
                  <c:v>11.023200000000001</c:v>
                </c:pt>
                <c:pt idx="29">
                  <c:v>11.731399999999999</c:v>
                </c:pt>
                <c:pt idx="30">
                  <c:v>11.677</c:v>
                </c:pt>
                <c:pt idx="31">
                  <c:v>11.634299999999998</c:v>
                </c:pt>
              </c:numCache>
            </c:numRef>
          </c:val>
          <c:smooth val="0"/>
          <c:extLst>
            <c:ext xmlns:c16="http://schemas.microsoft.com/office/drawing/2014/chart" uri="{C3380CC4-5D6E-409C-BE32-E72D297353CC}">
              <c16:uniqueId val="{00000002-B22E-475D-BD4D-EA18BBA9BDE9}"/>
            </c:ext>
          </c:extLst>
        </c:ser>
        <c:ser>
          <c:idx val="1"/>
          <c:order val="3"/>
          <c:tx>
            <c:strRef>
              <c:f>Sheet1!$A$5:$A$5</c:f>
              <c:strCache>
                <c:ptCount val="1"/>
                <c:pt idx="0">
                  <c:v>GER (11.3%)</c:v>
                </c:pt>
              </c:strCache>
            </c:strRef>
          </c:tx>
          <c:spPr>
            <a:ln w="12027">
              <a:solidFill>
                <a:srgbClr val="FFC000"/>
              </a:solidFill>
              <a:prstDash val="solid"/>
            </a:ln>
          </c:spPr>
          <c:marker>
            <c:symbol val="plus"/>
            <c:size val="5"/>
            <c:spPr>
              <a:solidFill>
                <a:srgbClr val="FFC000"/>
              </a:solidFill>
              <a:ln>
                <a:solidFill>
                  <a:srgbClr val="FFC000"/>
                </a:solidFill>
                <a:prstDash val="solid"/>
              </a:ln>
            </c:spPr>
          </c:marker>
          <c:cat>
            <c:strRef>
              <c:f>Sheet1!$B$1:$AG$1</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Sheet1!$B$5:$AG$5</c:f>
              <c:numCache>
                <c:formatCode>General</c:formatCode>
                <c:ptCount val="32"/>
                <c:pt idx="0">
                  <c:v>8.423</c:v>
                </c:pt>
                <c:pt idx="1">
                  <c:v>8.7037000000000013</c:v>
                </c:pt>
                <c:pt idx="2">
                  <c:v>8.5785</c:v>
                </c:pt>
                <c:pt idx="3">
                  <c:v>8.5542000000000016</c:v>
                </c:pt>
                <c:pt idx="4">
                  <c:v>8.6319999999999997</c:v>
                </c:pt>
                <c:pt idx="5">
                  <c:v>8.7774000000000001</c:v>
                </c:pt>
                <c:pt idx="6">
                  <c:v>8.6710000000000012</c:v>
                </c:pt>
                <c:pt idx="7">
                  <c:v>8.7727000000000004</c:v>
                </c:pt>
                <c:pt idx="8">
                  <c:v>8.9432000000000009</c:v>
                </c:pt>
                <c:pt idx="9">
                  <c:v>8.3422000000000001</c:v>
                </c:pt>
                <c:pt idx="10">
                  <c:v>8.2875000000000014</c:v>
                </c:pt>
                <c:pt idx="12">
                  <c:v>9.6248000000000005</c:v>
                </c:pt>
                <c:pt idx="13">
                  <c:v>9.6119000000000003</c:v>
                </c:pt>
                <c:pt idx="14">
                  <c:v>9.8180000000000014</c:v>
                </c:pt>
                <c:pt idx="15">
                  <c:v>10.1137</c:v>
                </c:pt>
                <c:pt idx="16">
                  <c:v>10.420200000000001</c:v>
                </c:pt>
                <c:pt idx="17">
                  <c:v>10.2668</c:v>
                </c:pt>
                <c:pt idx="18">
                  <c:v>10.294099999999998</c:v>
                </c:pt>
                <c:pt idx="19">
                  <c:v>10.362000000000005</c:v>
                </c:pt>
                <c:pt idx="20">
                  <c:v>10.395200000000004</c:v>
                </c:pt>
                <c:pt idx="21">
                  <c:v>10.504200000000001</c:v>
                </c:pt>
                <c:pt idx="22">
                  <c:v>10.724299999999999</c:v>
                </c:pt>
                <c:pt idx="23">
                  <c:v>10.9191</c:v>
                </c:pt>
                <c:pt idx="24">
                  <c:v>10.668900000000001</c:v>
                </c:pt>
                <c:pt idx="25">
                  <c:v>10.8089</c:v>
                </c:pt>
                <c:pt idx="26">
                  <c:v>10.6374</c:v>
                </c:pt>
                <c:pt idx="27">
                  <c:v>10.4771</c:v>
                </c:pt>
                <c:pt idx="28">
                  <c:v>10.704199999999998</c:v>
                </c:pt>
                <c:pt idx="29">
                  <c:v>11.7516</c:v>
                </c:pt>
                <c:pt idx="30">
                  <c:v>11.5495</c:v>
                </c:pt>
                <c:pt idx="31">
                  <c:v>11.3323</c:v>
                </c:pt>
              </c:numCache>
            </c:numRef>
          </c:val>
          <c:smooth val="0"/>
          <c:extLst>
            <c:ext xmlns:c16="http://schemas.microsoft.com/office/drawing/2014/chart" uri="{C3380CC4-5D6E-409C-BE32-E72D297353CC}">
              <c16:uniqueId val="{00000003-B22E-475D-BD4D-EA18BBA9BDE9}"/>
            </c:ext>
          </c:extLst>
        </c:ser>
        <c:ser>
          <c:idx val="4"/>
          <c:order val="4"/>
          <c:tx>
            <c:strRef>
              <c:f>Sheet1!$A$6:$A$6</c:f>
              <c:strCache>
                <c:ptCount val="1"/>
                <c:pt idx="0">
                  <c:v>CAN (11.2%)</c:v>
                </c:pt>
              </c:strCache>
            </c:strRef>
          </c:tx>
          <c:spPr>
            <a:ln w="12700">
              <a:solidFill>
                <a:srgbClr val="92D050"/>
              </a:solidFill>
              <a:prstDash val="solid"/>
            </a:ln>
          </c:spPr>
          <c:marker>
            <c:symbol val="square"/>
            <c:size val="5"/>
            <c:spPr>
              <a:solidFill>
                <a:srgbClr val="92D050"/>
              </a:solidFill>
              <a:ln>
                <a:solidFill>
                  <a:srgbClr val="92D050"/>
                </a:solidFill>
                <a:prstDash val="solid"/>
              </a:ln>
            </c:spPr>
          </c:marker>
          <c:cat>
            <c:strRef>
              <c:f>Sheet1!$B$1:$AG$1</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Sheet1!$B$6:$AG$6</c:f>
              <c:numCache>
                <c:formatCode>General</c:formatCode>
                <c:ptCount val="32"/>
                <c:pt idx="0">
                  <c:v>7.0250999999999966</c:v>
                </c:pt>
                <c:pt idx="1">
                  <c:v>7.2220999999999975</c:v>
                </c:pt>
                <c:pt idx="2">
                  <c:v>8.0260000000000016</c:v>
                </c:pt>
                <c:pt idx="3">
                  <c:v>8.1983999999999995</c:v>
                </c:pt>
                <c:pt idx="4">
                  <c:v>8.0942000000000007</c:v>
                </c:pt>
                <c:pt idx="5">
                  <c:v>8.1206000000000014</c:v>
                </c:pt>
                <c:pt idx="6">
                  <c:v>8.3637000000000068</c:v>
                </c:pt>
                <c:pt idx="7">
                  <c:v>8.2866</c:v>
                </c:pt>
                <c:pt idx="8">
                  <c:v>8.2221999999999991</c:v>
                </c:pt>
                <c:pt idx="9">
                  <c:v>8.4314</c:v>
                </c:pt>
                <c:pt idx="10">
                  <c:v>8.8676000000000048</c:v>
                </c:pt>
                <c:pt idx="11">
                  <c:v>9.5606000000000027</c:v>
                </c:pt>
                <c:pt idx="12">
                  <c:v>9.8325000000000067</c:v>
                </c:pt>
                <c:pt idx="13">
                  <c:v>9.7140000000000004</c:v>
                </c:pt>
                <c:pt idx="14">
                  <c:v>9.3715000000000028</c:v>
                </c:pt>
                <c:pt idx="15">
                  <c:v>9.0340000000000025</c:v>
                </c:pt>
                <c:pt idx="16">
                  <c:v>8.8222000000000005</c:v>
                </c:pt>
                <c:pt idx="17">
                  <c:v>8.7858000000000001</c:v>
                </c:pt>
                <c:pt idx="18">
                  <c:v>9.0373000000000001</c:v>
                </c:pt>
                <c:pt idx="19">
                  <c:v>8.9023000000000003</c:v>
                </c:pt>
                <c:pt idx="20">
                  <c:v>8.8424000000000049</c:v>
                </c:pt>
                <c:pt idx="21">
                  <c:v>9.3157000000000068</c:v>
                </c:pt>
                <c:pt idx="22">
                  <c:v>9.597900000000001</c:v>
                </c:pt>
                <c:pt idx="23">
                  <c:v>9.7813999999999997</c:v>
                </c:pt>
                <c:pt idx="24">
                  <c:v>9.8079000000000001</c:v>
                </c:pt>
                <c:pt idx="25">
                  <c:v>9.8295000000000048</c:v>
                </c:pt>
                <c:pt idx="26">
                  <c:v>9.9621000000000048</c:v>
                </c:pt>
                <c:pt idx="27">
                  <c:v>10.026300000000001</c:v>
                </c:pt>
                <c:pt idx="28">
                  <c:v>10.2537</c:v>
                </c:pt>
                <c:pt idx="29">
                  <c:v>11.3992</c:v>
                </c:pt>
                <c:pt idx="30">
                  <c:v>11.373800000000005</c:v>
                </c:pt>
                <c:pt idx="31">
                  <c:v>11.1784</c:v>
                </c:pt>
              </c:numCache>
            </c:numRef>
          </c:val>
          <c:smooth val="0"/>
          <c:extLst>
            <c:ext xmlns:c16="http://schemas.microsoft.com/office/drawing/2014/chart" uri="{C3380CC4-5D6E-409C-BE32-E72D297353CC}">
              <c16:uniqueId val="{00000004-B22E-475D-BD4D-EA18BBA9BDE9}"/>
            </c:ext>
          </c:extLst>
        </c:ser>
        <c:ser>
          <c:idx val="0"/>
          <c:order val="5"/>
          <c:tx>
            <c:strRef>
              <c:f>Sheet1!$A$7:$A$7</c:f>
              <c:strCache>
                <c:ptCount val="1"/>
                <c:pt idx="0">
                  <c:v>DEN (11.1%)*</c:v>
                </c:pt>
              </c:strCache>
            </c:strRef>
          </c:tx>
          <c:spPr>
            <a:ln w="12027">
              <a:solidFill>
                <a:srgbClr val="00B050"/>
              </a:solidFill>
              <a:prstDash val="solid"/>
            </a:ln>
          </c:spPr>
          <c:marker>
            <c:symbol val="square"/>
            <c:size val="5"/>
            <c:spPr>
              <a:solidFill>
                <a:srgbClr val="00B050"/>
              </a:solidFill>
              <a:ln>
                <a:solidFill>
                  <a:srgbClr val="00B050"/>
                </a:solidFill>
                <a:prstDash val="solid"/>
              </a:ln>
            </c:spPr>
          </c:marker>
          <c:cat>
            <c:strRef>
              <c:f>Sheet1!$B$1:$AG$1</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Sheet1!$B$7:$AG$7</c:f>
              <c:numCache>
                <c:formatCode>General</c:formatCode>
                <c:ptCount val="32"/>
                <c:pt idx="0">
                  <c:v>8.9494000000000007</c:v>
                </c:pt>
                <c:pt idx="1">
                  <c:v>9.1534000000000049</c:v>
                </c:pt>
                <c:pt idx="2">
                  <c:v>9.1599000000000004</c:v>
                </c:pt>
                <c:pt idx="3">
                  <c:v>8.8835000000000068</c:v>
                </c:pt>
                <c:pt idx="4">
                  <c:v>8.4606000000000048</c:v>
                </c:pt>
                <c:pt idx="5">
                  <c:v>8.4848000000000035</c:v>
                </c:pt>
                <c:pt idx="6">
                  <c:v>8.1562000000000001</c:v>
                </c:pt>
                <c:pt idx="7">
                  <c:v>8.4641000000000002</c:v>
                </c:pt>
                <c:pt idx="8">
                  <c:v>8.6157000000000004</c:v>
                </c:pt>
                <c:pt idx="9">
                  <c:v>8.4518000000000004</c:v>
                </c:pt>
                <c:pt idx="10">
                  <c:v>8.3440000000000012</c:v>
                </c:pt>
                <c:pt idx="11">
                  <c:v>8.222900000000001</c:v>
                </c:pt>
                <c:pt idx="12">
                  <c:v>8.2781000000000002</c:v>
                </c:pt>
                <c:pt idx="13">
                  <c:v>8.6460000000000008</c:v>
                </c:pt>
                <c:pt idx="14">
                  <c:v>8.4357000000000006</c:v>
                </c:pt>
                <c:pt idx="15">
                  <c:v>8.1253000000000011</c:v>
                </c:pt>
                <c:pt idx="16">
                  <c:v>8.2115000000000009</c:v>
                </c:pt>
                <c:pt idx="17">
                  <c:v>8.1509</c:v>
                </c:pt>
                <c:pt idx="18">
                  <c:v>8.1561000000000003</c:v>
                </c:pt>
                <c:pt idx="19">
                  <c:v>8.9536000000000104</c:v>
                </c:pt>
                <c:pt idx="20">
                  <c:v>8.6991000000000014</c:v>
                </c:pt>
                <c:pt idx="21">
                  <c:v>9.100200000000001</c:v>
                </c:pt>
                <c:pt idx="22">
                  <c:v>9.3329000000000004</c:v>
                </c:pt>
                <c:pt idx="23">
                  <c:v>9.5094000000000047</c:v>
                </c:pt>
                <c:pt idx="24">
                  <c:v>9.6749000000000009</c:v>
                </c:pt>
                <c:pt idx="25">
                  <c:v>9.77</c:v>
                </c:pt>
                <c:pt idx="26">
                  <c:v>9.9243000000000006</c:v>
                </c:pt>
                <c:pt idx="27">
                  <c:v>9.9873000000000012</c:v>
                </c:pt>
                <c:pt idx="28">
                  <c:v>10.183</c:v>
                </c:pt>
                <c:pt idx="29">
                  <c:v>11.472200000000004</c:v>
                </c:pt>
                <c:pt idx="30">
                  <c:v>11.075100000000004</c:v>
                </c:pt>
              </c:numCache>
            </c:numRef>
          </c:val>
          <c:smooth val="0"/>
          <c:extLst>
            <c:ext xmlns:c16="http://schemas.microsoft.com/office/drawing/2014/chart" uri="{C3380CC4-5D6E-409C-BE32-E72D297353CC}">
              <c16:uniqueId val="{00000005-B22E-475D-BD4D-EA18BBA9BDE9}"/>
            </c:ext>
          </c:extLst>
        </c:ser>
        <c:ser>
          <c:idx val="3"/>
          <c:order val="6"/>
          <c:tx>
            <c:strRef>
              <c:f>Sheet1!$A$8:$A$8</c:f>
              <c:strCache>
                <c:ptCount val="1"/>
                <c:pt idx="0">
                  <c:v>SWIZ (11.0%)</c:v>
                </c:pt>
              </c:strCache>
            </c:strRef>
          </c:tx>
          <c:spPr>
            <a:ln w="12027">
              <a:solidFill>
                <a:srgbClr val="00B0F0"/>
              </a:solidFill>
              <a:prstDash val="solid"/>
            </a:ln>
          </c:spPr>
          <c:marker>
            <c:symbol val="square"/>
            <c:size val="5"/>
            <c:spPr>
              <a:solidFill>
                <a:srgbClr val="00B0F0"/>
              </a:solidFill>
              <a:ln>
                <a:solidFill>
                  <a:srgbClr val="00B0F0"/>
                </a:solidFill>
                <a:prstDash val="solid"/>
              </a:ln>
            </c:spPr>
          </c:marker>
          <c:cat>
            <c:strRef>
              <c:f>Sheet1!$B$1:$AG$1</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Sheet1!$B$8:$AG$8</c:f>
              <c:numCache>
                <c:formatCode>General</c:formatCode>
                <c:ptCount val="32"/>
                <c:pt idx="0">
                  <c:v>7.2223999999999986</c:v>
                </c:pt>
                <c:pt idx="1">
                  <c:v>7.2873999999999999</c:v>
                </c:pt>
                <c:pt idx="2">
                  <c:v>7.4365000000000014</c:v>
                </c:pt>
                <c:pt idx="3">
                  <c:v>7.8327999999999998</c:v>
                </c:pt>
                <c:pt idx="4">
                  <c:v>7.5715000000000003</c:v>
                </c:pt>
                <c:pt idx="5">
                  <c:v>7.5747999999999998</c:v>
                </c:pt>
                <c:pt idx="6">
                  <c:v>7.7626999999999997</c:v>
                </c:pt>
                <c:pt idx="7">
                  <c:v>7.9847000000000001</c:v>
                </c:pt>
                <c:pt idx="8">
                  <c:v>8.0372000000000003</c:v>
                </c:pt>
                <c:pt idx="9">
                  <c:v>8.0633000000000035</c:v>
                </c:pt>
                <c:pt idx="10">
                  <c:v>7.9977</c:v>
                </c:pt>
                <c:pt idx="11">
                  <c:v>8.6524000000000072</c:v>
                </c:pt>
                <c:pt idx="12">
                  <c:v>9.0543000000000013</c:v>
                </c:pt>
                <c:pt idx="13">
                  <c:v>9.1373999999999995</c:v>
                </c:pt>
                <c:pt idx="14">
                  <c:v>9.2182999999999975</c:v>
                </c:pt>
                <c:pt idx="15">
                  <c:v>9.3343000000000025</c:v>
                </c:pt>
                <c:pt idx="16">
                  <c:v>9.7152000000000012</c:v>
                </c:pt>
                <c:pt idx="17">
                  <c:v>9.6698000000000004</c:v>
                </c:pt>
                <c:pt idx="18">
                  <c:v>9.8465000000000007</c:v>
                </c:pt>
                <c:pt idx="19">
                  <c:v>10.0029</c:v>
                </c:pt>
                <c:pt idx="20">
                  <c:v>9.908100000000001</c:v>
                </c:pt>
                <c:pt idx="21">
                  <c:v>10.281700000000001</c:v>
                </c:pt>
                <c:pt idx="22">
                  <c:v>10.6066</c:v>
                </c:pt>
                <c:pt idx="23">
                  <c:v>10.9339</c:v>
                </c:pt>
                <c:pt idx="24">
                  <c:v>10.9612</c:v>
                </c:pt>
                <c:pt idx="25">
                  <c:v>10.862900000000005</c:v>
                </c:pt>
                <c:pt idx="26">
                  <c:v>10.387700000000002</c:v>
                </c:pt>
                <c:pt idx="27">
                  <c:v>10.209900000000001</c:v>
                </c:pt>
                <c:pt idx="28">
                  <c:v>10.289</c:v>
                </c:pt>
                <c:pt idx="29">
                  <c:v>11.000500000000002</c:v>
                </c:pt>
                <c:pt idx="30">
                  <c:v>10.8817</c:v>
                </c:pt>
                <c:pt idx="31">
                  <c:v>11.014800000000001</c:v>
                </c:pt>
              </c:numCache>
            </c:numRef>
          </c:val>
          <c:smooth val="0"/>
          <c:extLst>
            <c:ext xmlns:c16="http://schemas.microsoft.com/office/drawing/2014/chart" uri="{C3380CC4-5D6E-409C-BE32-E72D297353CC}">
              <c16:uniqueId val="{00000006-B22E-475D-BD4D-EA18BBA9BDE9}"/>
            </c:ext>
          </c:extLst>
        </c:ser>
        <c:ser>
          <c:idx val="11"/>
          <c:order val="7"/>
          <c:tx>
            <c:strRef>
              <c:f>Sheet1!$A$9:$A$9</c:f>
              <c:strCache>
                <c:ptCount val="1"/>
                <c:pt idx="0">
                  <c:v>NZ (10.3%)</c:v>
                </c:pt>
              </c:strCache>
            </c:strRef>
          </c:tx>
          <c:spPr>
            <a:ln w="12027">
              <a:solidFill>
                <a:srgbClr val="0070C0"/>
              </a:solidFill>
              <a:prstDash val="solid"/>
            </a:ln>
          </c:spPr>
          <c:marker>
            <c:symbol val="square"/>
            <c:size val="5"/>
            <c:spPr>
              <a:solidFill>
                <a:srgbClr val="0070C0"/>
              </a:solidFill>
              <a:ln>
                <a:solidFill>
                  <a:srgbClr val="0070C0"/>
                </a:solidFill>
                <a:prstDash val="solid"/>
              </a:ln>
            </c:spPr>
          </c:marker>
          <c:cat>
            <c:strRef>
              <c:f>Sheet1!$B$1:$AG$1</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Sheet1!$B$9:$AG$9</c:f>
              <c:numCache>
                <c:formatCode>General</c:formatCode>
                <c:ptCount val="32"/>
                <c:pt idx="0">
                  <c:v>5.8327999999999998</c:v>
                </c:pt>
                <c:pt idx="1">
                  <c:v>5.7639999999999967</c:v>
                </c:pt>
                <c:pt idx="2">
                  <c:v>5.9216000000000024</c:v>
                </c:pt>
                <c:pt idx="3">
                  <c:v>5.7662000000000004</c:v>
                </c:pt>
                <c:pt idx="4">
                  <c:v>5.4781000000000004</c:v>
                </c:pt>
                <c:pt idx="5">
                  <c:v>5.0381</c:v>
                </c:pt>
                <c:pt idx="6">
                  <c:v>5.1436000000000002</c:v>
                </c:pt>
                <c:pt idx="7">
                  <c:v>5.6939999999999955</c:v>
                </c:pt>
                <c:pt idx="8">
                  <c:v>6.2624999999999966</c:v>
                </c:pt>
                <c:pt idx="9">
                  <c:v>6.4094000000000024</c:v>
                </c:pt>
                <c:pt idx="10">
                  <c:v>6.8155999999999946</c:v>
                </c:pt>
                <c:pt idx="11">
                  <c:v>7.2565</c:v>
                </c:pt>
                <c:pt idx="12">
                  <c:v>7.3876999999999997</c:v>
                </c:pt>
                <c:pt idx="13">
                  <c:v>7.0673999999999966</c:v>
                </c:pt>
                <c:pt idx="14">
                  <c:v>7.0674999999999955</c:v>
                </c:pt>
                <c:pt idx="15">
                  <c:v>7.0715000000000003</c:v>
                </c:pt>
                <c:pt idx="16">
                  <c:v>7.0163000000000002</c:v>
                </c:pt>
                <c:pt idx="17">
                  <c:v>7.2230999999999996</c:v>
                </c:pt>
                <c:pt idx="18">
                  <c:v>7.6520999999999955</c:v>
                </c:pt>
                <c:pt idx="19">
                  <c:v>7.5320999999999998</c:v>
                </c:pt>
                <c:pt idx="20">
                  <c:v>7.6160999999999976</c:v>
                </c:pt>
                <c:pt idx="21">
                  <c:v>7.7202999999999999</c:v>
                </c:pt>
                <c:pt idx="22">
                  <c:v>8.039200000000001</c:v>
                </c:pt>
                <c:pt idx="23">
                  <c:v>7.8552</c:v>
                </c:pt>
                <c:pt idx="24">
                  <c:v>8.0297000000000001</c:v>
                </c:pt>
                <c:pt idx="25">
                  <c:v>8.3940000000000001</c:v>
                </c:pt>
                <c:pt idx="26">
                  <c:v>8.8247</c:v>
                </c:pt>
                <c:pt idx="27">
                  <c:v>8.4769000000000005</c:v>
                </c:pt>
                <c:pt idx="28">
                  <c:v>9.3051000000000048</c:v>
                </c:pt>
                <c:pt idx="29">
                  <c:v>10.0496</c:v>
                </c:pt>
                <c:pt idx="30">
                  <c:v>10.1995</c:v>
                </c:pt>
                <c:pt idx="31">
                  <c:v>10.2844</c:v>
                </c:pt>
              </c:numCache>
            </c:numRef>
          </c:val>
          <c:smooth val="0"/>
          <c:extLst>
            <c:ext xmlns:c16="http://schemas.microsoft.com/office/drawing/2014/chart" uri="{C3380CC4-5D6E-409C-BE32-E72D297353CC}">
              <c16:uniqueId val="{00000007-B22E-475D-BD4D-EA18BBA9BDE9}"/>
            </c:ext>
          </c:extLst>
        </c:ser>
        <c:ser>
          <c:idx val="5"/>
          <c:order val="8"/>
          <c:tx>
            <c:strRef>
              <c:f>Sheet1!$A$10:$A$10</c:f>
              <c:strCache>
                <c:ptCount val="1"/>
                <c:pt idx="0">
                  <c:v>JPN (9.6%)*</c:v>
                </c:pt>
              </c:strCache>
            </c:strRef>
          </c:tx>
          <c:spPr>
            <a:ln w="12027">
              <a:solidFill>
                <a:srgbClr val="002060"/>
              </a:solidFill>
              <a:prstDash val="solid"/>
            </a:ln>
          </c:spPr>
          <c:marker>
            <c:symbol val="square"/>
            <c:size val="5"/>
            <c:spPr>
              <a:solidFill>
                <a:srgbClr val="002060"/>
              </a:solidFill>
              <a:ln>
                <a:solidFill>
                  <a:srgbClr val="002060"/>
                </a:solidFill>
                <a:prstDash val="solid"/>
              </a:ln>
            </c:spPr>
          </c:marker>
          <c:cat>
            <c:strRef>
              <c:f>Sheet1!$B$1:$AG$1</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Sheet1!$B$10:$AG$10</c:f>
              <c:numCache>
                <c:formatCode>General</c:formatCode>
                <c:ptCount val="32"/>
                <c:pt idx="0">
                  <c:v>6.3527999999999976</c:v>
                </c:pt>
                <c:pt idx="1">
                  <c:v>6.4227999999999996</c:v>
                </c:pt>
                <c:pt idx="2">
                  <c:v>6.5818000000000003</c:v>
                </c:pt>
                <c:pt idx="3">
                  <c:v>6.6847999999999965</c:v>
                </c:pt>
                <c:pt idx="4">
                  <c:v>6.4847999999999999</c:v>
                </c:pt>
                <c:pt idx="5">
                  <c:v>6.5483000000000002</c:v>
                </c:pt>
                <c:pt idx="6">
                  <c:v>6.5008999999999997</c:v>
                </c:pt>
                <c:pt idx="7">
                  <c:v>6.5106000000000002</c:v>
                </c:pt>
                <c:pt idx="8">
                  <c:v>6.2188999999999997</c:v>
                </c:pt>
                <c:pt idx="9">
                  <c:v>5.9696000000000025</c:v>
                </c:pt>
                <c:pt idx="10">
                  <c:v>5.8106999999999998</c:v>
                </c:pt>
                <c:pt idx="11">
                  <c:v>5.8520999999999965</c:v>
                </c:pt>
                <c:pt idx="12">
                  <c:v>6.1124999999999945</c:v>
                </c:pt>
                <c:pt idx="13">
                  <c:v>6.3877999999999986</c:v>
                </c:pt>
                <c:pt idx="14">
                  <c:v>6.6607999999999965</c:v>
                </c:pt>
                <c:pt idx="15">
                  <c:v>6.8068999999999997</c:v>
                </c:pt>
                <c:pt idx="16">
                  <c:v>6.9536000000000024</c:v>
                </c:pt>
                <c:pt idx="17">
                  <c:v>6.8906999999999998</c:v>
                </c:pt>
                <c:pt idx="18">
                  <c:v>7.1766000000000014</c:v>
                </c:pt>
                <c:pt idx="19">
                  <c:v>7.4407000000000014</c:v>
                </c:pt>
                <c:pt idx="20">
                  <c:v>7.6033999999999997</c:v>
                </c:pt>
                <c:pt idx="21">
                  <c:v>7.8060999999999998</c:v>
                </c:pt>
                <c:pt idx="22">
                  <c:v>7.8574999999999955</c:v>
                </c:pt>
                <c:pt idx="23">
                  <c:v>7.9881000000000002</c:v>
                </c:pt>
                <c:pt idx="24">
                  <c:v>7.9946999999999999</c:v>
                </c:pt>
                <c:pt idx="25">
                  <c:v>8.1819000000000006</c:v>
                </c:pt>
                <c:pt idx="26">
                  <c:v>8.1986000000000008</c:v>
                </c:pt>
                <c:pt idx="27">
                  <c:v>8.2295000000000016</c:v>
                </c:pt>
                <c:pt idx="28">
                  <c:v>8.6050000000000004</c:v>
                </c:pt>
                <c:pt idx="29">
                  <c:v>9.5258000000000003</c:v>
                </c:pt>
                <c:pt idx="30">
                  <c:v>9.5890000000000004</c:v>
                </c:pt>
              </c:numCache>
            </c:numRef>
          </c:val>
          <c:smooth val="0"/>
          <c:extLst>
            <c:ext xmlns:c16="http://schemas.microsoft.com/office/drawing/2014/chart" uri="{C3380CC4-5D6E-409C-BE32-E72D297353CC}">
              <c16:uniqueId val="{00000008-B22E-475D-BD4D-EA18BBA9BDE9}"/>
            </c:ext>
          </c:extLst>
        </c:ser>
        <c:ser>
          <c:idx val="6"/>
          <c:order val="9"/>
          <c:tx>
            <c:strRef>
              <c:f>Sheet1!$A$11:$A$11</c:f>
              <c:strCache>
                <c:ptCount val="1"/>
                <c:pt idx="0">
                  <c:v>SWE (9.5%)</c:v>
                </c:pt>
              </c:strCache>
            </c:strRef>
          </c:tx>
          <c:spPr>
            <a:ln w="12027">
              <a:solidFill>
                <a:srgbClr val="7030A0"/>
              </a:solidFill>
              <a:prstDash val="solid"/>
            </a:ln>
          </c:spPr>
          <c:marker>
            <c:symbol val="square"/>
            <c:size val="4"/>
            <c:spPr>
              <a:solidFill>
                <a:srgbClr val="7030A0"/>
              </a:solidFill>
              <a:ln>
                <a:solidFill>
                  <a:srgbClr val="7030A0"/>
                </a:solidFill>
                <a:prstDash val="solid"/>
              </a:ln>
            </c:spPr>
          </c:marker>
          <c:cat>
            <c:strRef>
              <c:f>Sheet1!$B$1:$AG$1</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Sheet1!$B$11:$AG$11</c:f>
              <c:numCache>
                <c:formatCode>General</c:formatCode>
                <c:ptCount val="32"/>
                <c:pt idx="0">
                  <c:v>8.9126000000000047</c:v>
                </c:pt>
                <c:pt idx="1">
                  <c:v>9.0548000000000002</c:v>
                </c:pt>
                <c:pt idx="2">
                  <c:v>9.1718999999999991</c:v>
                </c:pt>
                <c:pt idx="3">
                  <c:v>9.0661000000000005</c:v>
                </c:pt>
                <c:pt idx="4">
                  <c:v>8.8581000000000003</c:v>
                </c:pt>
                <c:pt idx="5">
                  <c:v>8.5228000000000002</c:v>
                </c:pt>
                <c:pt idx="6">
                  <c:v>8.2570000000000014</c:v>
                </c:pt>
                <c:pt idx="7">
                  <c:v>8.2725000000000026</c:v>
                </c:pt>
                <c:pt idx="8">
                  <c:v>8.1843000000000004</c:v>
                </c:pt>
                <c:pt idx="9">
                  <c:v>8.2061000000000011</c:v>
                </c:pt>
                <c:pt idx="10">
                  <c:v>8.2454000000000001</c:v>
                </c:pt>
                <c:pt idx="11">
                  <c:v>8.0326000000000004</c:v>
                </c:pt>
                <c:pt idx="12">
                  <c:v>8.2005000000000035</c:v>
                </c:pt>
                <c:pt idx="13">
                  <c:v>8.4331000000000014</c:v>
                </c:pt>
                <c:pt idx="14">
                  <c:v>8.0257000000000005</c:v>
                </c:pt>
                <c:pt idx="15">
                  <c:v>7.9645999999999955</c:v>
                </c:pt>
                <c:pt idx="16">
                  <c:v>8.2003000000000004</c:v>
                </c:pt>
                <c:pt idx="17">
                  <c:v>8.0264000000000006</c:v>
                </c:pt>
                <c:pt idx="18">
                  <c:v>8.1154000000000028</c:v>
                </c:pt>
                <c:pt idx="19">
                  <c:v>8.1976000000000013</c:v>
                </c:pt>
                <c:pt idx="20">
                  <c:v>8.1796000000000006</c:v>
                </c:pt>
                <c:pt idx="21">
                  <c:v>8.8595000000000059</c:v>
                </c:pt>
                <c:pt idx="22">
                  <c:v>9.2281999999999975</c:v>
                </c:pt>
                <c:pt idx="23">
                  <c:v>9.31</c:v>
                </c:pt>
                <c:pt idx="24">
                  <c:v>9.088000000000001</c:v>
                </c:pt>
                <c:pt idx="25">
                  <c:v>9.0615000000000006</c:v>
                </c:pt>
                <c:pt idx="26">
                  <c:v>8.9480000000000004</c:v>
                </c:pt>
                <c:pt idx="27">
                  <c:v>8.9172000000000011</c:v>
                </c:pt>
                <c:pt idx="28">
                  <c:v>9.2283999999999988</c:v>
                </c:pt>
                <c:pt idx="29">
                  <c:v>9.9390000000000001</c:v>
                </c:pt>
                <c:pt idx="30">
                  <c:v>9.4688000000000034</c:v>
                </c:pt>
                <c:pt idx="31">
                  <c:v>9.4661000000000008</c:v>
                </c:pt>
              </c:numCache>
            </c:numRef>
          </c:val>
          <c:smooth val="0"/>
          <c:extLst>
            <c:ext xmlns:c16="http://schemas.microsoft.com/office/drawing/2014/chart" uri="{C3380CC4-5D6E-409C-BE32-E72D297353CC}">
              <c16:uniqueId val="{00000009-B22E-475D-BD4D-EA18BBA9BDE9}"/>
            </c:ext>
          </c:extLst>
        </c:ser>
        <c:ser>
          <c:idx val="10"/>
          <c:order val="10"/>
          <c:tx>
            <c:strRef>
              <c:f>Sheet1!$A$12:$A$12</c:f>
              <c:strCache>
                <c:ptCount val="1"/>
                <c:pt idx="0">
                  <c:v>UK (9.4%)</c:v>
                </c:pt>
              </c:strCache>
            </c:strRef>
          </c:tx>
          <c:spPr>
            <a:ln w="12027">
              <a:solidFill>
                <a:srgbClr val="C00000"/>
              </a:solidFill>
              <a:prstDash val="solid"/>
            </a:ln>
          </c:spPr>
          <c:marker>
            <c:symbol val="triangle"/>
            <c:size val="5"/>
            <c:spPr>
              <a:solidFill>
                <a:srgbClr val="C00000"/>
              </a:solidFill>
              <a:ln>
                <a:solidFill>
                  <a:srgbClr val="C00000"/>
                </a:solidFill>
                <a:prstDash val="solid"/>
              </a:ln>
            </c:spPr>
          </c:marker>
          <c:cat>
            <c:strRef>
              <c:f>Sheet1!$B$1:$AG$1</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Sheet1!$B$12:$AG$12</c:f>
              <c:numCache>
                <c:formatCode>General</c:formatCode>
                <c:ptCount val="32"/>
                <c:pt idx="0">
                  <c:v>5.5831</c:v>
                </c:pt>
                <c:pt idx="1">
                  <c:v>5.8689999999999944</c:v>
                </c:pt>
                <c:pt idx="2">
                  <c:v>5.7202000000000002</c:v>
                </c:pt>
                <c:pt idx="3">
                  <c:v>5.9302000000000028</c:v>
                </c:pt>
                <c:pt idx="4">
                  <c:v>5.8560999999999996</c:v>
                </c:pt>
                <c:pt idx="5">
                  <c:v>5.766</c:v>
                </c:pt>
                <c:pt idx="6">
                  <c:v>5.7748999999999997</c:v>
                </c:pt>
                <c:pt idx="7">
                  <c:v>5.8618999999999977</c:v>
                </c:pt>
                <c:pt idx="8">
                  <c:v>5.7865000000000002</c:v>
                </c:pt>
                <c:pt idx="9">
                  <c:v>5.8205999999999944</c:v>
                </c:pt>
                <c:pt idx="10">
                  <c:v>5.8456000000000001</c:v>
                </c:pt>
                <c:pt idx="11">
                  <c:v>6.2679999999999945</c:v>
                </c:pt>
                <c:pt idx="12">
                  <c:v>6.7315000000000014</c:v>
                </c:pt>
                <c:pt idx="13">
                  <c:v>6.7464000000000004</c:v>
                </c:pt>
                <c:pt idx="14">
                  <c:v>6.8155999999999946</c:v>
                </c:pt>
                <c:pt idx="15">
                  <c:v>6.7515000000000001</c:v>
                </c:pt>
                <c:pt idx="16">
                  <c:v>6.7864000000000004</c:v>
                </c:pt>
                <c:pt idx="17">
                  <c:v>6.5598000000000001</c:v>
                </c:pt>
                <c:pt idx="18">
                  <c:v>6.6259999999999941</c:v>
                </c:pt>
                <c:pt idx="19">
                  <c:v>6.8833000000000002</c:v>
                </c:pt>
                <c:pt idx="20">
                  <c:v>7.0167999999999999</c:v>
                </c:pt>
                <c:pt idx="21">
                  <c:v>7.3104999999999976</c:v>
                </c:pt>
                <c:pt idx="22">
                  <c:v>7.6349999999999945</c:v>
                </c:pt>
                <c:pt idx="23">
                  <c:v>7.8287999999999967</c:v>
                </c:pt>
                <c:pt idx="24">
                  <c:v>8.0295000000000005</c:v>
                </c:pt>
                <c:pt idx="25">
                  <c:v>8.2668000000000035</c:v>
                </c:pt>
                <c:pt idx="26">
                  <c:v>8.4289000000000005</c:v>
                </c:pt>
                <c:pt idx="27">
                  <c:v>8.5040000000000013</c:v>
                </c:pt>
                <c:pt idx="28">
                  <c:v>8.9521000000000068</c:v>
                </c:pt>
                <c:pt idx="29">
                  <c:v>9.9056000000000068</c:v>
                </c:pt>
                <c:pt idx="30">
                  <c:v>9.5504000000000051</c:v>
                </c:pt>
                <c:pt idx="31">
                  <c:v>9.4184000000000001</c:v>
                </c:pt>
              </c:numCache>
            </c:numRef>
          </c:val>
          <c:smooth val="0"/>
          <c:extLst>
            <c:ext xmlns:c16="http://schemas.microsoft.com/office/drawing/2014/chart" uri="{C3380CC4-5D6E-409C-BE32-E72D297353CC}">
              <c16:uniqueId val="{0000000A-B22E-475D-BD4D-EA18BBA9BDE9}"/>
            </c:ext>
          </c:extLst>
        </c:ser>
        <c:ser>
          <c:idx val="12"/>
          <c:order val="11"/>
          <c:tx>
            <c:strRef>
              <c:f>Sheet1!$A$13:$A$13</c:f>
              <c:strCache>
                <c:ptCount val="1"/>
                <c:pt idx="0">
                  <c:v>NOR (9.3%)</c:v>
                </c:pt>
              </c:strCache>
            </c:strRef>
          </c:tx>
          <c:spPr>
            <a:ln w="12027">
              <a:solidFill>
                <a:srgbClr val="FF0000"/>
              </a:solidFill>
              <a:prstDash val="solid"/>
            </a:ln>
          </c:spPr>
          <c:marker>
            <c:symbol val="triangle"/>
            <c:size val="5"/>
            <c:spPr>
              <a:solidFill>
                <a:srgbClr val="FF0000"/>
              </a:solidFill>
              <a:ln>
                <a:solidFill>
                  <a:srgbClr val="FF0000"/>
                </a:solidFill>
                <a:prstDash val="solid"/>
              </a:ln>
            </c:spPr>
          </c:marker>
          <c:cat>
            <c:strRef>
              <c:f>Sheet1!$B$1:$AG$1</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Sheet1!$B$13:$AG$13</c:f>
              <c:numCache>
                <c:formatCode>General</c:formatCode>
                <c:ptCount val="32"/>
                <c:pt idx="0">
                  <c:v>6.9542999999999999</c:v>
                </c:pt>
                <c:pt idx="1">
                  <c:v>6.6840999999999955</c:v>
                </c:pt>
                <c:pt idx="2">
                  <c:v>6.8028999999999966</c:v>
                </c:pt>
                <c:pt idx="3">
                  <c:v>6.9968000000000004</c:v>
                </c:pt>
                <c:pt idx="4">
                  <c:v>6.6630999999999965</c:v>
                </c:pt>
                <c:pt idx="5">
                  <c:v>6.5632000000000001</c:v>
                </c:pt>
                <c:pt idx="6">
                  <c:v>7.0414000000000003</c:v>
                </c:pt>
                <c:pt idx="7">
                  <c:v>7.5275999999999943</c:v>
                </c:pt>
                <c:pt idx="8">
                  <c:v>7.7183000000000002</c:v>
                </c:pt>
                <c:pt idx="9">
                  <c:v>7.5467000000000004</c:v>
                </c:pt>
                <c:pt idx="10">
                  <c:v>7.6380999999999997</c:v>
                </c:pt>
                <c:pt idx="11">
                  <c:v>7.9973999999999998</c:v>
                </c:pt>
                <c:pt idx="12">
                  <c:v>8.0893000000000015</c:v>
                </c:pt>
                <c:pt idx="13">
                  <c:v>7.9431000000000003</c:v>
                </c:pt>
                <c:pt idx="14">
                  <c:v>7.8502999999999998</c:v>
                </c:pt>
                <c:pt idx="15">
                  <c:v>7.8776999999999999</c:v>
                </c:pt>
                <c:pt idx="16">
                  <c:v>7.8271999999999942</c:v>
                </c:pt>
                <c:pt idx="17">
                  <c:v>8.3994000000000053</c:v>
                </c:pt>
                <c:pt idx="18">
                  <c:v>9.2520000000000007</c:v>
                </c:pt>
                <c:pt idx="19">
                  <c:v>9.3286000000000016</c:v>
                </c:pt>
                <c:pt idx="20">
                  <c:v>8.4213000000000005</c:v>
                </c:pt>
                <c:pt idx="21">
                  <c:v>8.8014000000000028</c:v>
                </c:pt>
                <c:pt idx="22">
                  <c:v>9.7911000000000001</c:v>
                </c:pt>
                <c:pt idx="23">
                  <c:v>10.0222</c:v>
                </c:pt>
                <c:pt idx="24">
                  <c:v>9.5982000000000003</c:v>
                </c:pt>
                <c:pt idx="25">
                  <c:v>9.0304000000000002</c:v>
                </c:pt>
                <c:pt idx="26">
                  <c:v>8.5640000000000001</c:v>
                </c:pt>
                <c:pt idx="27">
                  <c:v>8.7460000000000004</c:v>
                </c:pt>
                <c:pt idx="28">
                  <c:v>8.5513000000000012</c:v>
                </c:pt>
                <c:pt idx="29">
                  <c:v>9.6743000000000006</c:v>
                </c:pt>
                <c:pt idx="30">
                  <c:v>9.422400000000005</c:v>
                </c:pt>
                <c:pt idx="31">
                  <c:v>9.2837000000000014</c:v>
                </c:pt>
              </c:numCache>
            </c:numRef>
          </c:val>
          <c:smooth val="0"/>
          <c:extLst>
            <c:ext xmlns:c16="http://schemas.microsoft.com/office/drawing/2014/chart" uri="{C3380CC4-5D6E-409C-BE32-E72D297353CC}">
              <c16:uniqueId val="{0000000B-B22E-475D-BD4D-EA18BBA9BDE9}"/>
            </c:ext>
          </c:extLst>
        </c:ser>
        <c:ser>
          <c:idx val="9"/>
          <c:order val="12"/>
          <c:tx>
            <c:strRef>
              <c:f>Sheet1!$A$14:$A$14</c:f>
              <c:strCache>
                <c:ptCount val="1"/>
                <c:pt idx="0">
                  <c:v>AUS (8.9%)*</c:v>
                </c:pt>
              </c:strCache>
            </c:strRef>
          </c:tx>
          <c:spPr>
            <a:ln w="12700">
              <a:solidFill>
                <a:srgbClr val="FFC000"/>
              </a:solidFill>
            </a:ln>
          </c:spPr>
          <c:marker>
            <c:symbol val="triangle"/>
            <c:size val="5"/>
            <c:spPr>
              <a:solidFill>
                <a:srgbClr val="FFC000"/>
              </a:solidFill>
              <a:ln>
                <a:solidFill>
                  <a:srgbClr val="FFC000"/>
                </a:solidFill>
              </a:ln>
            </c:spPr>
          </c:marker>
          <c:cat>
            <c:strRef>
              <c:f>Sheet1!$B$1:$AG$1</c:f>
              <c:strCach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strCache>
            </c:strRef>
          </c:cat>
          <c:val>
            <c:numRef>
              <c:f>Sheet1!$B$14:$AG$14</c:f>
              <c:numCache>
                <c:formatCode>General</c:formatCode>
                <c:ptCount val="32"/>
                <c:pt idx="0">
                  <c:v>6.1497000000000002</c:v>
                </c:pt>
                <c:pt idx="1">
                  <c:v>6.0884999999999998</c:v>
                </c:pt>
                <c:pt idx="2">
                  <c:v>6.3484999999999996</c:v>
                </c:pt>
                <c:pt idx="3">
                  <c:v>6.3238999999999965</c:v>
                </c:pt>
                <c:pt idx="4">
                  <c:v>6.3383000000000003</c:v>
                </c:pt>
                <c:pt idx="5">
                  <c:v>6.4602000000000004</c:v>
                </c:pt>
                <c:pt idx="6">
                  <c:v>6.6750999999999987</c:v>
                </c:pt>
                <c:pt idx="7">
                  <c:v>6.4935</c:v>
                </c:pt>
                <c:pt idx="8">
                  <c:v>6.4283000000000001</c:v>
                </c:pt>
                <c:pt idx="9">
                  <c:v>6.4664999999999999</c:v>
                </c:pt>
                <c:pt idx="10">
                  <c:v>6.8116000000000003</c:v>
                </c:pt>
                <c:pt idx="11">
                  <c:v>7.0953999999999997</c:v>
                </c:pt>
                <c:pt idx="12">
                  <c:v>7.1932999999999998</c:v>
                </c:pt>
                <c:pt idx="13">
                  <c:v>7.2274999999999965</c:v>
                </c:pt>
                <c:pt idx="14">
                  <c:v>7.2279999999999944</c:v>
                </c:pt>
                <c:pt idx="15">
                  <c:v>7.2508999999999997</c:v>
                </c:pt>
                <c:pt idx="16">
                  <c:v>7.4387000000000025</c:v>
                </c:pt>
                <c:pt idx="17">
                  <c:v>7.4913000000000025</c:v>
                </c:pt>
                <c:pt idx="18">
                  <c:v>7.6472999999999987</c:v>
                </c:pt>
                <c:pt idx="19">
                  <c:v>7.7750000000000004</c:v>
                </c:pt>
                <c:pt idx="20">
                  <c:v>8.0527000000000104</c:v>
                </c:pt>
                <c:pt idx="21">
                  <c:v>8.1629000000000005</c:v>
                </c:pt>
                <c:pt idx="22">
                  <c:v>8.39</c:v>
                </c:pt>
                <c:pt idx="23">
                  <c:v>8.3372000000000011</c:v>
                </c:pt>
                <c:pt idx="24">
                  <c:v>8.5865000000000027</c:v>
                </c:pt>
                <c:pt idx="25">
                  <c:v>8.4794000000000054</c:v>
                </c:pt>
                <c:pt idx="26">
                  <c:v>8.5204000000000004</c:v>
                </c:pt>
                <c:pt idx="27">
                  <c:v>8.5531000000000006</c:v>
                </c:pt>
                <c:pt idx="28">
                  <c:v>8.7510000000000012</c:v>
                </c:pt>
                <c:pt idx="29">
                  <c:v>9.0423000000000009</c:v>
                </c:pt>
                <c:pt idx="30">
                  <c:v>8.9481000000000002</c:v>
                </c:pt>
              </c:numCache>
            </c:numRef>
          </c:val>
          <c:smooth val="0"/>
          <c:extLst>
            <c:ext xmlns:c16="http://schemas.microsoft.com/office/drawing/2014/chart" uri="{C3380CC4-5D6E-409C-BE32-E72D297353CC}">
              <c16:uniqueId val="{0000000C-B22E-475D-BD4D-EA18BBA9BDE9}"/>
            </c:ext>
          </c:extLst>
        </c:ser>
        <c:dLbls>
          <c:showLegendKey val="0"/>
          <c:showVal val="0"/>
          <c:showCatName val="0"/>
          <c:showSerName val="0"/>
          <c:showPercent val="0"/>
          <c:showBubbleSize val="0"/>
        </c:dLbls>
        <c:marker val="1"/>
        <c:smooth val="0"/>
        <c:axId val="163744384"/>
        <c:axId val="163762944"/>
      </c:lineChart>
      <c:catAx>
        <c:axId val="163744384"/>
        <c:scaling>
          <c:orientation val="minMax"/>
        </c:scaling>
        <c:delete val="0"/>
        <c:axPos val="b"/>
        <c:numFmt formatCode="General" sourceLinked="1"/>
        <c:majorTickMark val="out"/>
        <c:minorTickMark val="none"/>
        <c:tickLblPos val="nextTo"/>
        <c:spPr>
          <a:ln w="3007">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pt-BR"/>
          </a:p>
        </c:txPr>
        <c:crossAx val="163762944"/>
        <c:crosses val="autoZero"/>
        <c:auto val="1"/>
        <c:lblAlgn val="ctr"/>
        <c:lblOffset val="100"/>
        <c:tickLblSkip val="3"/>
        <c:tickMarkSkip val="1"/>
        <c:noMultiLvlLbl val="0"/>
      </c:catAx>
      <c:valAx>
        <c:axId val="163762944"/>
        <c:scaling>
          <c:orientation val="minMax"/>
          <c:max val="18"/>
          <c:min val="0"/>
        </c:scaling>
        <c:delete val="0"/>
        <c:axPos val="l"/>
        <c:numFmt formatCode="General" sourceLinked="1"/>
        <c:majorTickMark val="out"/>
        <c:minorTickMark val="none"/>
        <c:tickLblPos val="nextTo"/>
        <c:spPr>
          <a:ln w="3007">
            <a:solidFill>
              <a:schemeClr val="tx1"/>
            </a:solidFill>
            <a:prstDash val="solid"/>
          </a:ln>
        </c:spPr>
        <c:txPr>
          <a:bodyPr rot="0" vert="horz"/>
          <a:lstStyle/>
          <a:p>
            <a:pPr>
              <a:defRPr sz="1326" b="1" i="0" u="none" strike="noStrike" baseline="0">
                <a:solidFill>
                  <a:schemeClr val="tx1"/>
                </a:solidFill>
                <a:latin typeface="Arial"/>
                <a:ea typeface="Arial"/>
                <a:cs typeface="Arial"/>
              </a:defRPr>
            </a:pPr>
            <a:endParaRPr lang="pt-BR"/>
          </a:p>
        </c:txPr>
        <c:crossAx val="163744384"/>
        <c:crosses val="autoZero"/>
        <c:crossBetween val="between"/>
        <c:majorUnit val="2"/>
      </c:valAx>
      <c:spPr>
        <a:noFill/>
        <a:ln w="24053">
          <a:noFill/>
        </a:ln>
      </c:spPr>
    </c:plotArea>
    <c:legend>
      <c:legendPos val="r"/>
      <c:legendEntry>
        <c:idx val="6"/>
        <c:txPr>
          <a:bodyPr/>
          <a:lstStyle/>
          <a:p>
            <a:pPr>
              <a:defRPr sz="1400" b="1" i="0" u="none" strike="noStrike" baseline="0">
                <a:solidFill>
                  <a:schemeClr val="tx1"/>
                </a:solidFill>
                <a:latin typeface="Arial"/>
                <a:ea typeface="Arial"/>
                <a:cs typeface="Arial"/>
              </a:defRPr>
            </a:pPr>
            <a:endParaRPr lang="pt-BR"/>
          </a:p>
        </c:txPr>
      </c:legendEntry>
      <c:layout>
        <c:manualLayout>
          <c:xMode val="edge"/>
          <c:yMode val="edge"/>
          <c:x val="0.78679402583879832"/>
          <c:y val="7.8351909065171907E-2"/>
          <c:w val="0.21320597416120213"/>
          <c:h val="0.75841494704905299"/>
        </c:manualLayout>
      </c:layout>
      <c:overlay val="0"/>
      <c:spPr>
        <a:noFill/>
        <a:ln w="24053">
          <a:noFill/>
        </a:ln>
      </c:spPr>
      <c:txPr>
        <a:bodyPr/>
        <a:lstStyle/>
        <a:p>
          <a:pPr>
            <a:defRPr sz="1400" b="1" i="0" u="none" strike="noStrike" baseline="0">
              <a:solidFill>
                <a:schemeClr val="tx1"/>
              </a:solidFill>
              <a:latin typeface="Arial"/>
              <a:ea typeface="Arial"/>
              <a:cs typeface="Arial"/>
            </a:defRPr>
          </a:pPr>
          <a:endParaRPr lang="pt-BR"/>
        </a:p>
      </c:txPr>
    </c:legend>
    <c:plotVisOnly val="1"/>
    <c:dispBlanksAs val="gap"/>
    <c:showDLblsOverMax val="0"/>
  </c:chart>
  <c:spPr>
    <a:noFill/>
    <a:ln>
      <a:noFill/>
    </a:ln>
  </c:spPr>
  <c:txPr>
    <a:bodyPr/>
    <a:lstStyle/>
    <a:p>
      <a:pPr>
        <a:defRPr sz="497" b="0" i="0" u="none" strike="noStrike" baseline="0">
          <a:solidFill>
            <a:schemeClr val="tx1"/>
          </a:solidFill>
          <a:latin typeface="Arial"/>
          <a:ea typeface="Arial"/>
          <a:cs typeface="Arial"/>
        </a:defRPr>
      </a:pPr>
      <a:endParaRPr lang="pt-BR"/>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401008827238435E-2"/>
          <c:y val="7.2784450627076433E-2"/>
          <c:w val="0.92686002522068101"/>
          <c:h val="0.81051521039968033"/>
        </c:manualLayout>
      </c:layout>
      <c:barChart>
        <c:barDir val="col"/>
        <c:grouping val="clustered"/>
        <c:varyColors val="0"/>
        <c:ser>
          <c:idx val="0"/>
          <c:order val="0"/>
          <c:spPr>
            <a:solidFill>
              <a:srgbClr val="000099"/>
            </a:solidFill>
            <a:ln w="9525">
              <a:solidFill>
                <a:schemeClr val="tx1"/>
              </a:solidFill>
              <a:prstDash val="solid"/>
            </a:ln>
          </c:spPr>
          <c:invertIfNegative val="0"/>
          <c:dPt>
            <c:idx val="10"/>
            <c:invertIfNegative val="0"/>
            <c:bubble3D val="0"/>
            <c:spPr>
              <a:solidFill>
                <a:srgbClr val="7ABAFF"/>
              </a:solidFill>
              <a:ln w="9525">
                <a:solidFill>
                  <a:schemeClr val="tx1"/>
                </a:solidFill>
                <a:prstDash val="solid"/>
              </a:ln>
            </c:spPr>
            <c:extLst>
              <c:ext xmlns:c16="http://schemas.microsoft.com/office/drawing/2014/chart" uri="{C3380CC4-5D6E-409C-BE32-E72D297353CC}">
                <c16:uniqueId val="{00000000-2129-4B1C-B809-0DE3E090B4DB}"/>
              </c:ext>
            </c:extLst>
          </c:dPt>
          <c:dLbls>
            <c:numFmt formatCode="#,##0" sourceLinked="0"/>
            <c:spPr>
              <a:noFill/>
              <a:ln w="27823">
                <a:noFill/>
              </a:ln>
            </c:spPr>
            <c:txPr>
              <a:bodyPr/>
              <a:lstStyle/>
              <a:p>
                <a:pPr>
                  <a:defRPr sz="1400" b="1" i="0" u="none" strike="noStrike" baseline="0">
                    <a:solidFill>
                      <a:schemeClr val="tx1"/>
                    </a:solidFill>
                    <a:latin typeface="Arial"/>
                    <a:ea typeface="Arial"/>
                    <a:cs typeface="Arial"/>
                  </a:defRPr>
                </a:pPr>
                <a:endParaRPr lang="pt-B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Sheet1!$A$1:$A$12</c:f>
              <c:strCache>
                <c:ptCount val="12"/>
                <c:pt idx="0">
                  <c:v>US*</c:v>
                </c:pt>
                <c:pt idx="1">
                  <c:v>CAN*</c:v>
                </c:pt>
                <c:pt idx="2">
                  <c:v>NETH</c:v>
                </c:pt>
                <c:pt idx="3">
                  <c:v>SWIZ</c:v>
                </c:pt>
                <c:pt idx="4">
                  <c:v>DEN*</c:v>
                </c:pt>
                <c:pt idx="5">
                  <c:v>NOR*</c:v>
                </c:pt>
                <c:pt idx="6">
                  <c:v>SWE*</c:v>
                </c:pt>
                <c:pt idx="7">
                  <c:v>AUS*</c:v>
                </c:pt>
                <c:pt idx="8">
                  <c:v>NZ</c:v>
                </c:pt>
                <c:pt idx="9">
                  <c:v>FR</c:v>
                </c:pt>
                <c:pt idx="10">
                  <c:v>OECD Median</c:v>
                </c:pt>
                <c:pt idx="11">
                  <c:v>GER</c:v>
                </c:pt>
              </c:strCache>
            </c:strRef>
          </c:cat>
          <c:val>
            <c:numRef>
              <c:f>Sheet1!$B$1:$B$12</c:f>
              <c:numCache>
                <c:formatCode>General</c:formatCode>
                <c:ptCount val="12"/>
                <c:pt idx="0">
                  <c:v>21017.708346831016</c:v>
                </c:pt>
                <c:pt idx="1">
                  <c:v>15432.731568662306</c:v>
                </c:pt>
                <c:pt idx="2">
                  <c:v>13025.397247164905</c:v>
                </c:pt>
                <c:pt idx="3">
                  <c:v>11967.88826451059</c:v>
                </c:pt>
                <c:pt idx="4">
                  <c:v>11373.868917954704</c:v>
                </c:pt>
                <c:pt idx="5">
                  <c:v>11306.11994818351</c:v>
                </c:pt>
                <c:pt idx="6">
                  <c:v>9894.3674540682314</c:v>
                </c:pt>
                <c:pt idx="7">
                  <c:v>9610.7571730024865</c:v>
                </c:pt>
                <c:pt idx="8">
                  <c:v>8478.4576718182889</c:v>
                </c:pt>
                <c:pt idx="9">
                  <c:v>8363.0971997010511</c:v>
                </c:pt>
                <c:pt idx="10">
                  <c:v>7842.3678358180696</c:v>
                </c:pt>
                <c:pt idx="11">
                  <c:v>5338.7346493773284</c:v>
                </c:pt>
              </c:numCache>
            </c:numRef>
          </c:val>
          <c:extLst>
            <c:ext xmlns:c16="http://schemas.microsoft.com/office/drawing/2014/chart" uri="{C3380CC4-5D6E-409C-BE32-E72D297353CC}">
              <c16:uniqueId val="{00000001-2129-4B1C-B809-0DE3E090B4DB}"/>
            </c:ext>
          </c:extLst>
        </c:ser>
        <c:dLbls>
          <c:showLegendKey val="0"/>
          <c:showVal val="1"/>
          <c:showCatName val="0"/>
          <c:showSerName val="0"/>
          <c:showPercent val="0"/>
          <c:showBubbleSize val="0"/>
        </c:dLbls>
        <c:gapWidth val="100"/>
        <c:axId val="245766784"/>
        <c:axId val="245797248"/>
      </c:barChart>
      <c:catAx>
        <c:axId val="245766784"/>
        <c:scaling>
          <c:orientation val="minMax"/>
        </c:scaling>
        <c:delete val="0"/>
        <c:axPos val="b"/>
        <c:numFmt formatCode="General" sourceLinked="1"/>
        <c:majorTickMark val="out"/>
        <c:minorTickMark val="none"/>
        <c:tickLblPos val="nextTo"/>
        <c:spPr>
          <a:ln w="3478">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pt-BR"/>
          </a:p>
        </c:txPr>
        <c:crossAx val="245797248"/>
        <c:crosses val="autoZero"/>
        <c:auto val="1"/>
        <c:lblAlgn val="ctr"/>
        <c:lblOffset val="100"/>
        <c:tickLblSkip val="1"/>
        <c:tickMarkSkip val="1"/>
        <c:noMultiLvlLbl val="0"/>
      </c:catAx>
      <c:valAx>
        <c:axId val="245797248"/>
        <c:scaling>
          <c:orientation val="minMax"/>
          <c:max val="24000"/>
          <c:min val="0"/>
        </c:scaling>
        <c:delete val="0"/>
        <c:axPos val="l"/>
        <c:numFmt formatCode="#,##0" sourceLinked="0"/>
        <c:majorTickMark val="out"/>
        <c:minorTickMark val="none"/>
        <c:tickLblPos val="nextTo"/>
        <c:spPr>
          <a:ln w="3478">
            <a:solidFill>
              <a:schemeClr val="tx1"/>
            </a:solidFill>
            <a:prstDash val="solid"/>
          </a:ln>
        </c:spPr>
        <c:txPr>
          <a:bodyPr rot="0" vert="horz"/>
          <a:lstStyle/>
          <a:p>
            <a:pPr>
              <a:defRPr sz="1205" b="1" i="0" u="none" strike="noStrike" baseline="0">
                <a:solidFill>
                  <a:schemeClr val="tx1"/>
                </a:solidFill>
                <a:latin typeface="Arial"/>
                <a:ea typeface="Arial"/>
                <a:cs typeface="Arial"/>
              </a:defRPr>
            </a:pPr>
            <a:endParaRPr lang="pt-BR"/>
          </a:p>
        </c:txPr>
        <c:crossAx val="245766784"/>
        <c:crosses val="autoZero"/>
        <c:crossBetween val="between"/>
        <c:majorUnit val="4000"/>
        <c:minorUnit val="200"/>
      </c:valAx>
      <c:spPr>
        <a:noFill/>
        <a:ln w="27823">
          <a:noFill/>
        </a:ln>
      </c:spPr>
    </c:plotArea>
    <c:plotVisOnly val="1"/>
    <c:dispBlanksAs val="gap"/>
    <c:showDLblsOverMax val="0"/>
  </c:chart>
  <c:spPr>
    <a:noFill/>
    <a:ln>
      <a:noFill/>
    </a:ln>
  </c:spPr>
  <c:txPr>
    <a:bodyPr/>
    <a:lstStyle/>
    <a:p>
      <a:pPr>
        <a:defRPr sz="1534" b="0" i="0" u="none" strike="noStrike" baseline="0">
          <a:solidFill>
            <a:schemeClr val="tx1"/>
          </a:solidFill>
          <a:latin typeface="Times New Roman"/>
          <a:ea typeface="Times New Roman"/>
          <a:cs typeface="Times New Roman"/>
        </a:defRPr>
      </a:pPr>
      <a:endParaRPr lang="pt-BR"/>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882352941176493"/>
          <c:y val="4.5730813648294011E-2"/>
          <c:w val="0.8400000000000003"/>
          <c:h val="0.87651548556430503"/>
        </c:manualLayout>
      </c:layout>
      <c:barChart>
        <c:barDir val="col"/>
        <c:grouping val="clustered"/>
        <c:varyColors val="0"/>
        <c:ser>
          <c:idx val="0"/>
          <c:order val="0"/>
          <c:spPr>
            <a:solidFill>
              <a:srgbClr val="000090"/>
            </a:solidFill>
            <a:ln w="9525">
              <a:solidFill>
                <a:schemeClr val="tx1"/>
              </a:solidFill>
              <a:prstDash val="solid"/>
            </a:ln>
          </c:spPr>
          <c:invertIfNegative val="0"/>
          <c:dLbls>
            <c:dLbl>
              <c:idx val="5"/>
              <c:numFmt formatCode="\$#,##0" sourceLinked="0"/>
              <c:spPr>
                <a:noFill/>
                <a:ln w="27404">
                  <a:noFill/>
                </a:ln>
              </c:spPr>
              <c:txPr>
                <a:bodyPr/>
                <a:lstStyle/>
                <a:p>
                  <a:pPr>
                    <a:defRPr sz="1400" b="1" i="0" u="none" strike="noStrike" baseline="0">
                      <a:solidFill>
                        <a:schemeClr val="tx1"/>
                      </a:solidFill>
                      <a:latin typeface="Arial" pitchFamily="34" charset="0"/>
                      <a:ea typeface="Arial Black"/>
                      <a:cs typeface="Arial" pitchFamily="34" charset="0"/>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0-5078-4E58-BB88-9268B18801ED}"/>
                </c:ext>
              </c:extLst>
            </c:dLbl>
            <c:dLbl>
              <c:idx val="6"/>
              <c:numFmt formatCode="\$#,##0" sourceLinked="0"/>
              <c:spPr>
                <a:noFill/>
                <a:ln w="27404">
                  <a:noFill/>
                </a:ln>
              </c:spPr>
              <c:txPr>
                <a:bodyPr/>
                <a:lstStyle/>
                <a:p>
                  <a:pPr>
                    <a:defRPr sz="1400" b="1" i="0" u="none" strike="noStrike" baseline="0">
                      <a:solidFill>
                        <a:schemeClr val="tx1"/>
                      </a:solidFill>
                      <a:latin typeface="Arial" pitchFamily="34" charset="0"/>
                      <a:ea typeface="Arial Black"/>
                      <a:cs typeface="Arial" pitchFamily="34" charset="0"/>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1-5078-4E58-BB88-9268B18801ED}"/>
                </c:ext>
              </c:extLst>
            </c:dLbl>
            <c:dLbl>
              <c:idx val="7"/>
              <c:numFmt formatCode="\$#,##0" sourceLinked="0"/>
              <c:spPr>
                <a:noFill/>
                <a:ln w="27404">
                  <a:noFill/>
                </a:ln>
              </c:spPr>
              <c:txPr>
                <a:bodyPr/>
                <a:lstStyle/>
                <a:p>
                  <a:pPr>
                    <a:defRPr sz="1400" b="1" i="0" u="none" strike="noStrike" baseline="0">
                      <a:solidFill>
                        <a:schemeClr val="tx1"/>
                      </a:solidFill>
                      <a:latin typeface="Arial" pitchFamily="34" charset="0"/>
                      <a:ea typeface="Arial Black"/>
                      <a:cs typeface="Arial" pitchFamily="34" charset="0"/>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2-5078-4E58-BB88-9268B18801ED}"/>
                </c:ext>
              </c:extLst>
            </c:dLbl>
            <c:dLbl>
              <c:idx val="8"/>
              <c:numFmt formatCode="\$#,##0" sourceLinked="0"/>
              <c:spPr>
                <a:noFill/>
                <a:ln w="27404">
                  <a:noFill/>
                </a:ln>
              </c:spPr>
              <c:txPr>
                <a:bodyPr/>
                <a:lstStyle/>
                <a:p>
                  <a:pPr>
                    <a:defRPr sz="1400" b="1" i="0" u="none" strike="noStrike" baseline="0">
                      <a:solidFill>
                        <a:schemeClr val="tx1"/>
                      </a:solidFill>
                      <a:latin typeface="Arial" pitchFamily="34" charset="0"/>
                      <a:ea typeface="Arial Black"/>
                      <a:cs typeface="Arial" pitchFamily="34" charset="0"/>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3-5078-4E58-BB88-9268B18801ED}"/>
                </c:ext>
              </c:extLst>
            </c:dLbl>
            <c:dLbl>
              <c:idx val="9"/>
              <c:numFmt formatCode="\$#,##0" sourceLinked="0"/>
              <c:spPr>
                <a:noFill/>
                <a:ln w="27404">
                  <a:noFill/>
                </a:ln>
              </c:spPr>
              <c:txPr>
                <a:bodyPr/>
                <a:lstStyle/>
                <a:p>
                  <a:pPr>
                    <a:defRPr sz="1400" b="1" i="0" u="none" strike="noStrike" baseline="0">
                      <a:solidFill>
                        <a:schemeClr val="tx1"/>
                      </a:solidFill>
                      <a:latin typeface="Arial" pitchFamily="34" charset="0"/>
                      <a:ea typeface="Arial Black"/>
                      <a:cs typeface="Arial" pitchFamily="34" charset="0"/>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4-5078-4E58-BB88-9268B18801ED}"/>
                </c:ext>
              </c:extLst>
            </c:dLbl>
            <c:dLbl>
              <c:idx val="10"/>
              <c:numFmt formatCode="\$#,##0" sourceLinked="0"/>
              <c:spPr>
                <a:noFill/>
                <a:ln w="27404">
                  <a:noFill/>
                </a:ln>
              </c:spPr>
              <c:txPr>
                <a:bodyPr/>
                <a:lstStyle/>
                <a:p>
                  <a:pPr>
                    <a:defRPr sz="1400" b="1" i="0" u="none" strike="noStrike" baseline="0">
                      <a:solidFill>
                        <a:schemeClr val="tx1"/>
                      </a:solidFill>
                      <a:latin typeface="Arial" pitchFamily="34" charset="0"/>
                      <a:ea typeface="Arial Black"/>
                      <a:cs typeface="Arial" pitchFamily="34" charset="0"/>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5-5078-4E58-BB88-9268B18801ED}"/>
                </c:ext>
              </c:extLst>
            </c:dLbl>
            <c:numFmt formatCode="\$#,##0" sourceLinked="0"/>
            <c:spPr>
              <a:noFill/>
              <a:ln w="27404">
                <a:noFill/>
              </a:ln>
            </c:spPr>
            <c:txPr>
              <a:bodyPr/>
              <a:lstStyle/>
              <a:p>
                <a:pPr>
                  <a:defRPr sz="1400" b="1" i="0" u="none" strike="noStrike" baseline="0">
                    <a:solidFill>
                      <a:schemeClr val="tx1"/>
                    </a:solidFill>
                    <a:latin typeface="Arial" pitchFamily="34" charset="0"/>
                    <a:ea typeface="Arial"/>
                    <a:cs typeface="Arial" pitchFamily="34" charset="0"/>
                  </a:defRPr>
                </a:pPr>
                <a:endParaRPr lang="pt-B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Sheet1!$A$1:$A$6</c:f>
              <c:strCache>
                <c:ptCount val="6"/>
                <c:pt idx="0">
                  <c:v>US</c:v>
                </c:pt>
                <c:pt idx="1">
                  <c:v>GER</c:v>
                </c:pt>
                <c:pt idx="2">
                  <c:v>UK</c:v>
                </c:pt>
                <c:pt idx="3">
                  <c:v>AUS</c:v>
                </c:pt>
                <c:pt idx="4">
                  <c:v>FR</c:v>
                </c:pt>
                <c:pt idx="5">
                  <c:v>CAN</c:v>
                </c:pt>
              </c:strCache>
            </c:strRef>
          </c:cat>
          <c:val>
            <c:numRef>
              <c:f>Sheet1!$B$1:$B$6</c:f>
              <c:numCache>
                <c:formatCode>"$"#,##0</c:formatCode>
                <c:ptCount val="6"/>
                <c:pt idx="0">
                  <c:v>1634</c:v>
                </c:pt>
                <c:pt idx="1">
                  <c:v>1251</c:v>
                </c:pt>
                <c:pt idx="2">
                  <c:v>1181</c:v>
                </c:pt>
                <c:pt idx="3">
                  <c:v>1046</c:v>
                </c:pt>
                <c:pt idx="4">
                  <c:v>674</c:v>
                </c:pt>
                <c:pt idx="5">
                  <c:v>652</c:v>
                </c:pt>
              </c:numCache>
            </c:numRef>
          </c:val>
          <c:extLst>
            <c:ext xmlns:c16="http://schemas.microsoft.com/office/drawing/2014/chart" uri="{C3380CC4-5D6E-409C-BE32-E72D297353CC}">
              <c16:uniqueId val="{00000006-5078-4E58-BB88-9268B18801ED}"/>
            </c:ext>
          </c:extLst>
        </c:ser>
        <c:dLbls>
          <c:showLegendKey val="0"/>
          <c:showVal val="1"/>
          <c:showCatName val="0"/>
          <c:showSerName val="0"/>
          <c:showPercent val="0"/>
          <c:showBubbleSize val="0"/>
        </c:dLbls>
        <c:gapWidth val="100"/>
        <c:axId val="245913856"/>
        <c:axId val="245923840"/>
      </c:barChart>
      <c:catAx>
        <c:axId val="245913856"/>
        <c:scaling>
          <c:orientation val="minMax"/>
        </c:scaling>
        <c:delete val="0"/>
        <c:axPos val="b"/>
        <c:numFmt formatCode="General" sourceLinked="1"/>
        <c:majorTickMark val="out"/>
        <c:minorTickMark val="none"/>
        <c:tickLblPos val="nextTo"/>
        <c:spPr>
          <a:ln w="3426">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pt-BR"/>
          </a:p>
        </c:txPr>
        <c:crossAx val="245923840"/>
        <c:crosses val="autoZero"/>
        <c:auto val="1"/>
        <c:lblAlgn val="ctr"/>
        <c:lblOffset val="100"/>
        <c:tickLblSkip val="1"/>
        <c:tickMarkSkip val="1"/>
        <c:noMultiLvlLbl val="0"/>
      </c:catAx>
      <c:valAx>
        <c:axId val="245923840"/>
        <c:scaling>
          <c:orientation val="minMax"/>
        </c:scaling>
        <c:delete val="0"/>
        <c:axPos val="l"/>
        <c:numFmt formatCode="\$#,##0" sourceLinked="0"/>
        <c:majorTickMark val="out"/>
        <c:minorTickMark val="none"/>
        <c:tickLblPos val="nextTo"/>
        <c:spPr>
          <a:ln w="3426">
            <a:solidFill>
              <a:schemeClr val="tx1"/>
            </a:solidFill>
            <a:prstDash val="solid"/>
          </a:ln>
        </c:spPr>
        <c:txPr>
          <a:bodyPr rot="0" vert="horz"/>
          <a:lstStyle/>
          <a:p>
            <a:pPr>
              <a:defRPr sz="1200" b="1" i="0" u="none" strike="noStrike" baseline="0">
                <a:solidFill>
                  <a:schemeClr val="tx1"/>
                </a:solidFill>
                <a:latin typeface="Arial"/>
                <a:ea typeface="Arial"/>
                <a:cs typeface="Arial"/>
              </a:defRPr>
            </a:pPr>
            <a:endParaRPr lang="pt-BR"/>
          </a:p>
        </c:txPr>
        <c:crossAx val="245913856"/>
        <c:crosses val="autoZero"/>
        <c:crossBetween val="between"/>
      </c:valAx>
      <c:spPr>
        <a:noFill/>
        <a:ln w="27404">
          <a:noFill/>
        </a:ln>
      </c:spPr>
    </c:plotArea>
    <c:plotVisOnly val="1"/>
    <c:dispBlanksAs val="gap"/>
    <c:showDLblsOverMax val="0"/>
  </c:chart>
  <c:spPr>
    <a:noFill/>
    <a:ln>
      <a:noFill/>
    </a:ln>
  </c:spPr>
  <c:txPr>
    <a:bodyPr/>
    <a:lstStyle/>
    <a:p>
      <a:pPr>
        <a:defRPr sz="809" b="0" i="0" u="none" strike="noStrike" baseline="0">
          <a:solidFill>
            <a:schemeClr val="tx1"/>
          </a:solidFill>
          <a:latin typeface="Times New Roman"/>
          <a:ea typeface="Times New Roman"/>
          <a:cs typeface="Times New Roman"/>
        </a:defRPr>
      </a:pPr>
      <a:endParaRPr lang="pt-BR"/>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937655860349118E-3"/>
          <c:y val="4.4150110375275895E-3"/>
          <c:w val="0.97506234413965065"/>
          <c:h val="0.91169977924944834"/>
        </c:manualLayout>
      </c:layout>
      <c:barChart>
        <c:barDir val="col"/>
        <c:grouping val="clustered"/>
        <c:varyColors val="0"/>
        <c:ser>
          <c:idx val="0"/>
          <c:order val="0"/>
          <c:spPr>
            <a:solidFill>
              <a:srgbClr val="000090"/>
            </a:solidFill>
            <a:ln w="9525">
              <a:solidFill>
                <a:schemeClr val="tx1"/>
              </a:solidFill>
              <a:prstDash val="solid"/>
            </a:ln>
          </c:spPr>
          <c:invertIfNegative val="0"/>
          <c:dLbls>
            <c:dLbl>
              <c:idx val="5"/>
              <c:numFmt formatCode="\$#,##0" sourceLinked="0"/>
              <c:spPr>
                <a:noFill/>
                <a:ln w="27429">
                  <a:noFill/>
                </a:ln>
              </c:spPr>
              <c:txPr>
                <a:bodyPr/>
                <a:lstStyle/>
                <a:p>
                  <a:pPr>
                    <a:defRPr sz="1400" b="0" i="0" u="none" strike="noStrike" baseline="0">
                      <a:solidFill>
                        <a:schemeClr val="tx1"/>
                      </a:solidFill>
                      <a:latin typeface="Arial Black"/>
                      <a:ea typeface="Arial Black"/>
                      <a:cs typeface="Arial Black"/>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0-685A-480E-92B6-C00F676AC716}"/>
                </c:ext>
              </c:extLst>
            </c:dLbl>
            <c:dLbl>
              <c:idx val="6"/>
              <c:numFmt formatCode="\$#,##0" sourceLinked="0"/>
              <c:spPr>
                <a:noFill/>
                <a:ln w="27429">
                  <a:noFill/>
                </a:ln>
              </c:spPr>
              <c:txPr>
                <a:bodyPr/>
                <a:lstStyle/>
                <a:p>
                  <a:pPr>
                    <a:defRPr sz="1400" b="0" i="0" u="none" strike="noStrike" baseline="0">
                      <a:solidFill>
                        <a:schemeClr val="tx1"/>
                      </a:solidFill>
                      <a:latin typeface="Arial Black"/>
                      <a:ea typeface="Arial Black"/>
                      <a:cs typeface="Arial Black"/>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1-685A-480E-92B6-C00F676AC716}"/>
                </c:ext>
              </c:extLst>
            </c:dLbl>
            <c:dLbl>
              <c:idx val="7"/>
              <c:numFmt formatCode="\$#,##0" sourceLinked="0"/>
              <c:spPr>
                <a:noFill/>
                <a:ln w="27429">
                  <a:noFill/>
                </a:ln>
              </c:spPr>
              <c:txPr>
                <a:bodyPr/>
                <a:lstStyle/>
                <a:p>
                  <a:pPr>
                    <a:defRPr sz="1400" b="0" i="0" u="none" strike="noStrike" baseline="0">
                      <a:solidFill>
                        <a:schemeClr val="tx1"/>
                      </a:solidFill>
                      <a:latin typeface="Arial Black"/>
                      <a:ea typeface="Arial Black"/>
                      <a:cs typeface="Arial Black"/>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2-685A-480E-92B6-C00F676AC716}"/>
                </c:ext>
              </c:extLst>
            </c:dLbl>
            <c:dLbl>
              <c:idx val="8"/>
              <c:numFmt formatCode="\$#,##0" sourceLinked="0"/>
              <c:spPr>
                <a:noFill/>
                <a:ln w="27429">
                  <a:noFill/>
                </a:ln>
              </c:spPr>
              <c:txPr>
                <a:bodyPr/>
                <a:lstStyle/>
                <a:p>
                  <a:pPr>
                    <a:defRPr sz="1400" b="0" i="0" u="none" strike="noStrike" baseline="0">
                      <a:solidFill>
                        <a:schemeClr val="tx1"/>
                      </a:solidFill>
                      <a:latin typeface="Arial Black"/>
                      <a:ea typeface="Arial Black"/>
                      <a:cs typeface="Arial Black"/>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3-685A-480E-92B6-C00F676AC716}"/>
                </c:ext>
              </c:extLst>
            </c:dLbl>
            <c:dLbl>
              <c:idx val="9"/>
              <c:numFmt formatCode="\$#,##0" sourceLinked="0"/>
              <c:spPr>
                <a:noFill/>
                <a:ln w="27429">
                  <a:noFill/>
                </a:ln>
              </c:spPr>
              <c:txPr>
                <a:bodyPr/>
                <a:lstStyle/>
                <a:p>
                  <a:pPr>
                    <a:defRPr sz="1400" b="0" i="0" u="none" strike="noStrike" baseline="0">
                      <a:solidFill>
                        <a:schemeClr val="tx1"/>
                      </a:solidFill>
                      <a:latin typeface="Arial Black"/>
                      <a:ea typeface="Arial Black"/>
                      <a:cs typeface="Arial Black"/>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4-685A-480E-92B6-C00F676AC716}"/>
                </c:ext>
              </c:extLst>
            </c:dLbl>
            <c:dLbl>
              <c:idx val="10"/>
              <c:numFmt formatCode="\$#,##0" sourceLinked="0"/>
              <c:spPr>
                <a:noFill/>
                <a:ln w="27429">
                  <a:noFill/>
                </a:ln>
              </c:spPr>
              <c:txPr>
                <a:bodyPr/>
                <a:lstStyle/>
                <a:p>
                  <a:pPr>
                    <a:defRPr sz="1400" b="0" i="0" u="none" strike="noStrike" baseline="0">
                      <a:solidFill>
                        <a:schemeClr val="tx1"/>
                      </a:solidFill>
                      <a:latin typeface="Arial Black"/>
                      <a:ea typeface="Arial Black"/>
                      <a:cs typeface="Arial Black"/>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5-685A-480E-92B6-C00F676AC716}"/>
                </c:ext>
              </c:extLst>
            </c:dLbl>
            <c:numFmt formatCode="\$#,##0" sourceLinked="0"/>
            <c:spPr>
              <a:noFill/>
              <a:ln w="27429">
                <a:noFill/>
              </a:ln>
            </c:spPr>
            <c:txPr>
              <a:bodyPr/>
              <a:lstStyle/>
              <a:p>
                <a:pPr>
                  <a:defRPr sz="1400" b="1" i="0" u="none" strike="noStrike" baseline="0">
                    <a:solidFill>
                      <a:schemeClr val="tx1"/>
                    </a:solidFill>
                    <a:latin typeface="Arial"/>
                    <a:ea typeface="Arial"/>
                    <a:cs typeface="Arial"/>
                  </a:defRPr>
                </a:pPr>
                <a:endParaRPr lang="pt-B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Sheet1!$A$1:$A$4</c:f>
              <c:strCache>
                <c:ptCount val="4"/>
                <c:pt idx="0">
                  <c:v>US</c:v>
                </c:pt>
                <c:pt idx="1">
                  <c:v>UK</c:v>
                </c:pt>
                <c:pt idx="2">
                  <c:v>AUS</c:v>
                </c:pt>
                <c:pt idx="3">
                  <c:v>FR</c:v>
                </c:pt>
              </c:strCache>
            </c:strRef>
          </c:cat>
          <c:val>
            <c:numRef>
              <c:f>Sheet1!$B$1:$B$4</c:f>
              <c:numCache>
                <c:formatCode>"$"#,##0</c:formatCode>
                <c:ptCount val="4"/>
                <c:pt idx="0">
                  <c:v>3996</c:v>
                </c:pt>
                <c:pt idx="1">
                  <c:v>2160</c:v>
                </c:pt>
                <c:pt idx="2">
                  <c:v>1943</c:v>
                </c:pt>
                <c:pt idx="3">
                  <c:v>1340</c:v>
                </c:pt>
              </c:numCache>
            </c:numRef>
          </c:val>
          <c:extLst>
            <c:ext xmlns:c16="http://schemas.microsoft.com/office/drawing/2014/chart" uri="{C3380CC4-5D6E-409C-BE32-E72D297353CC}">
              <c16:uniqueId val="{00000006-685A-480E-92B6-C00F676AC716}"/>
            </c:ext>
          </c:extLst>
        </c:ser>
        <c:dLbls>
          <c:showLegendKey val="0"/>
          <c:showVal val="1"/>
          <c:showCatName val="0"/>
          <c:showSerName val="0"/>
          <c:showPercent val="0"/>
          <c:showBubbleSize val="0"/>
        </c:dLbls>
        <c:gapWidth val="100"/>
        <c:axId val="245831168"/>
        <c:axId val="245832704"/>
      </c:barChart>
      <c:catAx>
        <c:axId val="245831168"/>
        <c:scaling>
          <c:orientation val="minMax"/>
        </c:scaling>
        <c:delete val="0"/>
        <c:axPos val="b"/>
        <c:numFmt formatCode="General" sourceLinked="1"/>
        <c:majorTickMark val="out"/>
        <c:minorTickMark val="none"/>
        <c:tickLblPos val="nextTo"/>
        <c:spPr>
          <a:ln w="3429">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pt-BR"/>
          </a:p>
        </c:txPr>
        <c:crossAx val="245832704"/>
        <c:crossesAt val="0"/>
        <c:auto val="1"/>
        <c:lblAlgn val="ctr"/>
        <c:lblOffset val="100"/>
        <c:tickLblSkip val="1"/>
        <c:tickMarkSkip val="1"/>
        <c:noMultiLvlLbl val="0"/>
      </c:catAx>
      <c:valAx>
        <c:axId val="245832704"/>
        <c:scaling>
          <c:orientation val="minMax"/>
          <c:max val="4200"/>
          <c:min val="0"/>
        </c:scaling>
        <c:delete val="0"/>
        <c:axPos val="l"/>
        <c:numFmt formatCode="&quot;$&quot;#,##0" sourceLinked="0"/>
        <c:majorTickMark val="out"/>
        <c:minorTickMark val="none"/>
        <c:tickLblPos val="nextTo"/>
        <c:spPr>
          <a:ln w="3429">
            <a:solidFill>
              <a:schemeClr val="tx1"/>
            </a:solidFill>
            <a:prstDash val="solid"/>
          </a:ln>
        </c:spPr>
        <c:txPr>
          <a:bodyPr/>
          <a:lstStyle/>
          <a:p>
            <a:pPr>
              <a:defRPr sz="1200" b="1">
                <a:latin typeface="+mn-lt"/>
              </a:defRPr>
            </a:pPr>
            <a:endParaRPr lang="pt-BR"/>
          </a:p>
        </c:txPr>
        <c:crossAx val="245831168"/>
        <c:crosses val="autoZero"/>
        <c:crossBetween val="between"/>
        <c:majorUnit val="600"/>
        <c:minorUnit val="2"/>
      </c:valAx>
      <c:spPr>
        <a:noFill/>
        <a:ln w="27429">
          <a:noFill/>
        </a:ln>
      </c:spPr>
    </c:plotArea>
    <c:plotVisOnly val="1"/>
    <c:dispBlanksAs val="gap"/>
    <c:showDLblsOverMax val="0"/>
  </c:chart>
  <c:spPr>
    <a:noFill/>
    <a:ln>
      <a:noFill/>
    </a:ln>
  </c:spPr>
  <c:txPr>
    <a:bodyPr/>
    <a:lstStyle/>
    <a:p>
      <a:pPr>
        <a:defRPr sz="756" b="0" i="0" u="none" strike="noStrike" baseline="0">
          <a:solidFill>
            <a:schemeClr val="tx1"/>
          </a:solidFill>
          <a:latin typeface="Times New Roman"/>
          <a:ea typeface="Times New Roman"/>
          <a:cs typeface="Times New Roman"/>
        </a:defRPr>
      </a:pPr>
      <a:endParaRPr lang="pt-BR"/>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4345986602421004E-2"/>
          <c:y val="5.6397480314960627E-2"/>
          <c:w val="0.944477611940298"/>
          <c:h val="0.86584881889763832"/>
        </c:manualLayout>
      </c:layout>
      <c:barChart>
        <c:barDir val="col"/>
        <c:grouping val="clustered"/>
        <c:varyColors val="0"/>
        <c:ser>
          <c:idx val="0"/>
          <c:order val="0"/>
          <c:spPr>
            <a:solidFill>
              <a:srgbClr val="000090"/>
            </a:solidFill>
            <a:ln w="9525">
              <a:solidFill>
                <a:schemeClr val="tx1"/>
              </a:solidFill>
              <a:prstDash val="solid"/>
            </a:ln>
          </c:spPr>
          <c:invertIfNegative val="0"/>
          <c:dLbls>
            <c:dLbl>
              <c:idx val="2"/>
              <c:layout>
                <c:manualLayout>
                  <c:x val="3.1068280644023414E-3"/>
                  <c:y val="-1.600000000000011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513-48B2-AFFC-6C01830E59A3}"/>
                </c:ext>
              </c:extLst>
            </c:dLbl>
            <c:dLbl>
              <c:idx val="4"/>
              <c:layout>
                <c:manualLayout>
                  <c:x val="-1.2222352802914601E-4"/>
                  <c:y val="-1.333333333333330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513-48B2-AFFC-6C01830E59A3}"/>
                </c:ext>
              </c:extLst>
            </c:dLbl>
            <c:dLbl>
              <c:idx val="5"/>
              <c:layout>
                <c:manualLayout>
                  <c:x val="-1.1757198260665208E-2"/>
                  <c:y val="0"/>
                </c:manualLayout>
              </c:layout>
              <c:numFmt formatCode="#,##0" sourceLinked="0"/>
              <c:spPr>
                <a:noFill/>
                <a:ln w="27404">
                  <a:noFill/>
                </a:ln>
              </c:spPr>
              <c:txPr>
                <a:bodyPr/>
                <a:lstStyle/>
                <a:p>
                  <a:pPr>
                    <a:defRPr sz="1400" b="1" i="0" u="none" strike="noStrike" baseline="0">
                      <a:solidFill>
                        <a:schemeClr val="tx1"/>
                      </a:solidFill>
                      <a:latin typeface="Arial" pitchFamily="34" charset="0"/>
                      <a:ea typeface="Arial Black"/>
                      <a:cs typeface="Arial" pitchFamily="34" charset="0"/>
                    </a:defRPr>
                  </a:pPr>
                  <a:endParaRPr lang="pt-B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513-48B2-AFFC-6C01830E59A3}"/>
                </c:ext>
              </c:extLst>
            </c:dLbl>
            <c:dLbl>
              <c:idx val="6"/>
              <c:numFmt formatCode="#,##0" sourceLinked="0"/>
              <c:spPr>
                <a:noFill/>
                <a:ln w="27404">
                  <a:noFill/>
                </a:ln>
              </c:spPr>
              <c:txPr>
                <a:bodyPr/>
                <a:lstStyle/>
                <a:p>
                  <a:pPr>
                    <a:defRPr sz="1400" b="1" i="0" u="none" strike="noStrike" baseline="0">
                      <a:solidFill>
                        <a:schemeClr val="tx1"/>
                      </a:solidFill>
                      <a:latin typeface="Arial" pitchFamily="34" charset="0"/>
                      <a:ea typeface="Arial Black"/>
                      <a:cs typeface="Arial" pitchFamily="34" charset="0"/>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3-C513-48B2-AFFC-6C01830E59A3}"/>
                </c:ext>
              </c:extLst>
            </c:dLbl>
            <c:dLbl>
              <c:idx val="7"/>
              <c:numFmt formatCode="#,##0" sourceLinked="0"/>
              <c:spPr>
                <a:noFill/>
                <a:ln w="27404">
                  <a:noFill/>
                </a:ln>
              </c:spPr>
              <c:txPr>
                <a:bodyPr/>
                <a:lstStyle/>
                <a:p>
                  <a:pPr>
                    <a:defRPr sz="1400" b="1" i="0" u="none" strike="noStrike" baseline="0">
                      <a:solidFill>
                        <a:schemeClr val="tx1"/>
                      </a:solidFill>
                      <a:latin typeface="Arial" pitchFamily="34" charset="0"/>
                      <a:ea typeface="Arial Black"/>
                      <a:cs typeface="Arial" pitchFamily="34" charset="0"/>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4-C513-48B2-AFFC-6C01830E59A3}"/>
                </c:ext>
              </c:extLst>
            </c:dLbl>
            <c:dLbl>
              <c:idx val="8"/>
              <c:numFmt formatCode="#,##0" sourceLinked="0"/>
              <c:spPr>
                <a:noFill/>
                <a:ln w="27404">
                  <a:noFill/>
                </a:ln>
              </c:spPr>
              <c:txPr>
                <a:bodyPr/>
                <a:lstStyle/>
                <a:p>
                  <a:pPr>
                    <a:defRPr sz="1400" b="1" i="0" u="none" strike="noStrike" baseline="0">
                      <a:solidFill>
                        <a:schemeClr val="tx1"/>
                      </a:solidFill>
                      <a:latin typeface="Arial" pitchFamily="34" charset="0"/>
                      <a:ea typeface="Arial Black"/>
                      <a:cs typeface="Arial" pitchFamily="34" charset="0"/>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5-C513-48B2-AFFC-6C01830E59A3}"/>
                </c:ext>
              </c:extLst>
            </c:dLbl>
            <c:dLbl>
              <c:idx val="9"/>
              <c:numFmt formatCode="#,##0" sourceLinked="0"/>
              <c:spPr>
                <a:noFill/>
                <a:ln w="27404">
                  <a:noFill/>
                </a:ln>
              </c:spPr>
              <c:txPr>
                <a:bodyPr/>
                <a:lstStyle/>
                <a:p>
                  <a:pPr>
                    <a:defRPr sz="1400" b="1" i="0" u="none" strike="noStrike" baseline="0">
                      <a:solidFill>
                        <a:schemeClr val="tx1"/>
                      </a:solidFill>
                      <a:latin typeface="Arial" pitchFamily="34" charset="0"/>
                      <a:ea typeface="Arial Black"/>
                      <a:cs typeface="Arial" pitchFamily="34" charset="0"/>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6-C513-48B2-AFFC-6C01830E59A3}"/>
                </c:ext>
              </c:extLst>
            </c:dLbl>
            <c:dLbl>
              <c:idx val="10"/>
              <c:numFmt formatCode="#,##0" sourceLinked="0"/>
              <c:spPr>
                <a:noFill/>
                <a:ln w="27404">
                  <a:noFill/>
                </a:ln>
              </c:spPr>
              <c:txPr>
                <a:bodyPr/>
                <a:lstStyle/>
                <a:p>
                  <a:pPr>
                    <a:defRPr sz="1400" b="1" i="0" u="none" strike="noStrike" baseline="0">
                      <a:solidFill>
                        <a:schemeClr val="tx1"/>
                      </a:solidFill>
                      <a:latin typeface="Arial" pitchFamily="34" charset="0"/>
                      <a:ea typeface="Arial Black"/>
                      <a:cs typeface="Arial" pitchFamily="34" charset="0"/>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7-C513-48B2-AFFC-6C01830E59A3}"/>
                </c:ext>
              </c:extLst>
            </c:dLbl>
            <c:numFmt formatCode="#,##0" sourceLinked="0"/>
            <c:spPr>
              <a:noFill/>
              <a:ln w="27404">
                <a:noFill/>
              </a:ln>
            </c:spPr>
            <c:txPr>
              <a:bodyPr/>
              <a:lstStyle/>
              <a:p>
                <a:pPr>
                  <a:defRPr sz="1400" b="1" i="0" u="none" strike="noStrike" baseline="0">
                    <a:solidFill>
                      <a:schemeClr val="tx1"/>
                    </a:solidFill>
                    <a:latin typeface="Arial" pitchFamily="34" charset="0"/>
                    <a:ea typeface="Arial"/>
                    <a:cs typeface="Arial" pitchFamily="34" charset="0"/>
                  </a:defRPr>
                </a:pPr>
                <a:endParaRPr lang="pt-B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Sheet1!$A$1:$A$6</c:f>
              <c:strCache>
                <c:ptCount val="6"/>
                <c:pt idx="0">
                  <c:v>US</c:v>
                </c:pt>
                <c:pt idx="1">
                  <c:v>UK</c:v>
                </c:pt>
                <c:pt idx="2">
                  <c:v>GER</c:v>
                </c:pt>
                <c:pt idx="3">
                  <c:v>CAN</c:v>
                </c:pt>
                <c:pt idx="4">
                  <c:v>FR</c:v>
                </c:pt>
                <c:pt idx="5">
                  <c:v>AUS</c:v>
                </c:pt>
              </c:strCache>
            </c:strRef>
          </c:cat>
          <c:val>
            <c:numRef>
              <c:f>Sheet1!$B$1:$B$6</c:f>
              <c:numCache>
                <c:formatCode>"$"#,##0</c:formatCode>
                <c:ptCount val="6"/>
                <c:pt idx="0">
                  <c:v>186582</c:v>
                </c:pt>
                <c:pt idx="1">
                  <c:v>159532</c:v>
                </c:pt>
                <c:pt idx="2">
                  <c:v>131809</c:v>
                </c:pt>
                <c:pt idx="3">
                  <c:v>125104</c:v>
                </c:pt>
                <c:pt idx="4">
                  <c:v>95585</c:v>
                </c:pt>
                <c:pt idx="5">
                  <c:v>92844</c:v>
                </c:pt>
              </c:numCache>
            </c:numRef>
          </c:val>
          <c:extLst>
            <c:ext xmlns:c16="http://schemas.microsoft.com/office/drawing/2014/chart" uri="{C3380CC4-5D6E-409C-BE32-E72D297353CC}">
              <c16:uniqueId val="{00000008-C513-48B2-AFFC-6C01830E59A3}"/>
            </c:ext>
          </c:extLst>
        </c:ser>
        <c:dLbls>
          <c:showLegendKey val="0"/>
          <c:showVal val="1"/>
          <c:showCatName val="0"/>
          <c:showSerName val="0"/>
          <c:showPercent val="0"/>
          <c:showBubbleSize val="0"/>
        </c:dLbls>
        <c:gapWidth val="100"/>
        <c:axId val="247059584"/>
        <c:axId val="247061120"/>
      </c:barChart>
      <c:catAx>
        <c:axId val="247059584"/>
        <c:scaling>
          <c:orientation val="minMax"/>
        </c:scaling>
        <c:delete val="0"/>
        <c:axPos val="b"/>
        <c:numFmt formatCode="General" sourceLinked="1"/>
        <c:majorTickMark val="out"/>
        <c:minorTickMark val="none"/>
        <c:tickLblPos val="nextTo"/>
        <c:spPr>
          <a:ln w="3426">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pt-BR"/>
          </a:p>
        </c:txPr>
        <c:crossAx val="247061120"/>
        <c:crosses val="autoZero"/>
        <c:auto val="1"/>
        <c:lblAlgn val="ctr"/>
        <c:lblOffset val="100"/>
        <c:tickLblSkip val="1"/>
        <c:tickMarkSkip val="1"/>
        <c:noMultiLvlLbl val="0"/>
      </c:catAx>
      <c:valAx>
        <c:axId val="247061120"/>
        <c:scaling>
          <c:orientation val="minMax"/>
          <c:max val="500000"/>
          <c:min val="0"/>
        </c:scaling>
        <c:delete val="0"/>
        <c:axPos val="l"/>
        <c:numFmt formatCode="\$#,##0" sourceLinked="0"/>
        <c:majorTickMark val="none"/>
        <c:minorTickMark val="none"/>
        <c:tickLblPos val="none"/>
        <c:spPr>
          <a:ln w="3426">
            <a:solidFill>
              <a:schemeClr val="tx1"/>
            </a:solidFill>
            <a:prstDash val="solid"/>
          </a:ln>
        </c:spPr>
        <c:txPr>
          <a:bodyPr rot="0" vert="horz"/>
          <a:lstStyle/>
          <a:p>
            <a:pPr>
              <a:defRPr sz="1200" b="1" i="0" u="none" strike="noStrike" baseline="0">
                <a:solidFill>
                  <a:schemeClr val="tx1"/>
                </a:solidFill>
                <a:latin typeface="Arial"/>
                <a:ea typeface="Arial"/>
                <a:cs typeface="Arial"/>
              </a:defRPr>
            </a:pPr>
            <a:endParaRPr lang="pt-BR"/>
          </a:p>
        </c:txPr>
        <c:crossAx val="247059584"/>
        <c:crosses val="autoZero"/>
        <c:crossBetween val="between"/>
        <c:majorUnit val="50000"/>
        <c:minorUnit val="4000"/>
      </c:valAx>
      <c:spPr>
        <a:noFill/>
        <a:ln w="27404">
          <a:noFill/>
        </a:ln>
      </c:spPr>
    </c:plotArea>
    <c:plotVisOnly val="1"/>
    <c:dispBlanksAs val="gap"/>
    <c:showDLblsOverMax val="0"/>
  </c:chart>
  <c:spPr>
    <a:noFill/>
    <a:ln>
      <a:noFill/>
    </a:ln>
  </c:spPr>
  <c:txPr>
    <a:bodyPr/>
    <a:lstStyle/>
    <a:p>
      <a:pPr>
        <a:defRPr sz="809" b="0" i="0" u="none" strike="noStrike" baseline="0">
          <a:solidFill>
            <a:schemeClr val="tx1"/>
          </a:solidFill>
          <a:latin typeface="Times New Roman"/>
          <a:ea typeface="Times New Roman"/>
          <a:cs typeface="Times New Roman"/>
        </a:defRPr>
      </a:pPr>
      <a:endParaRPr lang="pt-BR"/>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937655860349118E-3"/>
          <c:y val="2.5475946010356531E-2"/>
          <c:w val="0.97506234413965065"/>
          <c:h val="0.89907500337418966"/>
        </c:manualLayout>
      </c:layout>
      <c:barChart>
        <c:barDir val="col"/>
        <c:grouping val="clustered"/>
        <c:varyColors val="0"/>
        <c:ser>
          <c:idx val="0"/>
          <c:order val="0"/>
          <c:spPr>
            <a:solidFill>
              <a:srgbClr val="000090"/>
            </a:solidFill>
            <a:ln w="9525">
              <a:solidFill>
                <a:schemeClr val="tx1"/>
              </a:solidFill>
              <a:prstDash val="solid"/>
            </a:ln>
          </c:spPr>
          <c:invertIfNegative val="0"/>
          <c:dLbls>
            <c:dLbl>
              <c:idx val="2"/>
              <c:layout>
                <c:manualLayout>
                  <c:x val="-1.6085790884718513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A80-4AA2-ACB7-915034500502}"/>
                </c:ext>
              </c:extLst>
            </c:dLbl>
            <c:dLbl>
              <c:idx val="3"/>
              <c:layout>
                <c:manualLayout>
                  <c:x val="-2.6809651474530814E-3"/>
                  <c:y val="-8.307373699029304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A80-4AA2-ACB7-915034500502}"/>
                </c:ext>
              </c:extLst>
            </c:dLbl>
            <c:dLbl>
              <c:idx val="5"/>
              <c:numFmt formatCode="#,##0" sourceLinked="0"/>
              <c:spPr>
                <a:noFill/>
                <a:ln w="27429">
                  <a:noFill/>
                </a:ln>
              </c:spPr>
              <c:txPr>
                <a:bodyPr/>
                <a:lstStyle/>
                <a:p>
                  <a:pPr>
                    <a:defRPr sz="1400" b="1" i="0" u="none" strike="noStrike" baseline="0">
                      <a:solidFill>
                        <a:schemeClr val="tx1"/>
                      </a:solidFill>
                      <a:latin typeface="Arial" pitchFamily="34" charset="0"/>
                      <a:ea typeface="Arial Black"/>
                      <a:cs typeface="Arial" pitchFamily="34" charset="0"/>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2-FA80-4AA2-ACB7-915034500502}"/>
                </c:ext>
              </c:extLst>
            </c:dLbl>
            <c:dLbl>
              <c:idx val="6"/>
              <c:numFmt formatCode="#,##0" sourceLinked="0"/>
              <c:spPr>
                <a:noFill/>
                <a:ln w="27429">
                  <a:noFill/>
                </a:ln>
              </c:spPr>
              <c:txPr>
                <a:bodyPr/>
                <a:lstStyle/>
                <a:p>
                  <a:pPr>
                    <a:defRPr sz="1400" b="1" i="0" u="none" strike="noStrike" baseline="0">
                      <a:solidFill>
                        <a:schemeClr val="tx1"/>
                      </a:solidFill>
                      <a:latin typeface="Arial" pitchFamily="34" charset="0"/>
                      <a:ea typeface="Arial Black"/>
                      <a:cs typeface="Arial" pitchFamily="34" charset="0"/>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3-FA80-4AA2-ACB7-915034500502}"/>
                </c:ext>
              </c:extLst>
            </c:dLbl>
            <c:dLbl>
              <c:idx val="7"/>
              <c:numFmt formatCode="#,##0" sourceLinked="0"/>
              <c:spPr>
                <a:noFill/>
                <a:ln w="27429">
                  <a:noFill/>
                </a:ln>
              </c:spPr>
              <c:txPr>
                <a:bodyPr/>
                <a:lstStyle/>
                <a:p>
                  <a:pPr>
                    <a:defRPr sz="1400" b="1" i="0" u="none" strike="noStrike" baseline="0">
                      <a:solidFill>
                        <a:schemeClr val="tx1"/>
                      </a:solidFill>
                      <a:latin typeface="Arial" pitchFamily="34" charset="0"/>
                      <a:ea typeface="Arial Black"/>
                      <a:cs typeface="Arial" pitchFamily="34" charset="0"/>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4-FA80-4AA2-ACB7-915034500502}"/>
                </c:ext>
              </c:extLst>
            </c:dLbl>
            <c:dLbl>
              <c:idx val="8"/>
              <c:numFmt formatCode="#,##0" sourceLinked="0"/>
              <c:spPr>
                <a:noFill/>
                <a:ln w="27429">
                  <a:noFill/>
                </a:ln>
              </c:spPr>
              <c:txPr>
                <a:bodyPr/>
                <a:lstStyle/>
                <a:p>
                  <a:pPr>
                    <a:defRPr sz="1400" b="1" i="0" u="none" strike="noStrike" baseline="0">
                      <a:solidFill>
                        <a:schemeClr val="tx1"/>
                      </a:solidFill>
                      <a:latin typeface="Arial" pitchFamily="34" charset="0"/>
                      <a:ea typeface="Arial Black"/>
                      <a:cs typeface="Arial" pitchFamily="34" charset="0"/>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5-FA80-4AA2-ACB7-915034500502}"/>
                </c:ext>
              </c:extLst>
            </c:dLbl>
            <c:dLbl>
              <c:idx val="9"/>
              <c:numFmt formatCode="#,##0" sourceLinked="0"/>
              <c:spPr>
                <a:noFill/>
                <a:ln w="27429">
                  <a:noFill/>
                </a:ln>
              </c:spPr>
              <c:txPr>
                <a:bodyPr/>
                <a:lstStyle/>
                <a:p>
                  <a:pPr>
                    <a:defRPr sz="1400" b="1" i="0" u="none" strike="noStrike" baseline="0">
                      <a:solidFill>
                        <a:schemeClr val="tx1"/>
                      </a:solidFill>
                      <a:latin typeface="Arial" pitchFamily="34" charset="0"/>
                      <a:ea typeface="Arial Black"/>
                      <a:cs typeface="Arial" pitchFamily="34" charset="0"/>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6-FA80-4AA2-ACB7-915034500502}"/>
                </c:ext>
              </c:extLst>
            </c:dLbl>
            <c:dLbl>
              <c:idx val="10"/>
              <c:numFmt formatCode="#,##0" sourceLinked="0"/>
              <c:spPr>
                <a:noFill/>
                <a:ln w="27429">
                  <a:noFill/>
                </a:ln>
              </c:spPr>
              <c:txPr>
                <a:bodyPr/>
                <a:lstStyle/>
                <a:p>
                  <a:pPr>
                    <a:defRPr sz="1400" b="1" i="0" u="none" strike="noStrike" baseline="0">
                      <a:solidFill>
                        <a:schemeClr val="tx1"/>
                      </a:solidFill>
                      <a:latin typeface="Arial" pitchFamily="34" charset="0"/>
                      <a:ea typeface="Arial Black"/>
                      <a:cs typeface="Arial" pitchFamily="34" charset="0"/>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7-FA80-4AA2-ACB7-915034500502}"/>
                </c:ext>
              </c:extLst>
            </c:dLbl>
            <c:numFmt formatCode="#,##0" sourceLinked="0"/>
            <c:spPr>
              <a:noFill/>
              <a:ln w="27429">
                <a:noFill/>
              </a:ln>
            </c:spPr>
            <c:txPr>
              <a:bodyPr/>
              <a:lstStyle/>
              <a:p>
                <a:pPr>
                  <a:defRPr sz="1400" b="1" i="0" u="none" strike="noStrike" baseline="0">
                    <a:solidFill>
                      <a:schemeClr val="tx1"/>
                    </a:solidFill>
                    <a:latin typeface="Arial" pitchFamily="34" charset="0"/>
                    <a:ea typeface="Arial"/>
                    <a:cs typeface="Arial" pitchFamily="34" charset="0"/>
                  </a:defRPr>
                </a:pPr>
                <a:endParaRPr lang="pt-B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Sheet1!$A$1:$A$6</c:f>
              <c:strCache>
                <c:ptCount val="6"/>
                <c:pt idx="0">
                  <c:v>US</c:v>
                </c:pt>
                <c:pt idx="1">
                  <c:v>UK</c:v>
                </c:pt>
                <c:pt idx="2">
                  <c:v>CAN</c:v>
                </c:pt>
                <c:pt idx="3">
                  <c:v>GER</c:v>
                </c:pt>
                <c:pt idx="4">
                  <c:v>AUS</c:v>
                </c:pt>
                <c:pt idx="5">
                  <c:v>FR</c:v>
                </c:pt>
              </c:strCache>
            </c:strRef>
          </c:cat>
          <c:val>
            <c:numRef>
              <c:f>Sheet1!$B$1:$B$6</c:f>
              <c:numCache>
                <c:formatCode>"$"#,##0</c:formatCode>
                <c:ptCount val="6"/>
                <c:pt idx="0">
                  <c:v>442450</c:v>
                </c:pt>
                <c:pt idx="1">
                  <c:v>324138</c:v>
                </c:pt>
                <c:pt idx="2">
                  <c:v>208634</c:v>
                </c:pt>
                <c:pt idx="3">
                  <c:v>202771</c:v>
                </c:pt>
                <c:pt idx="4">
                  <c:v>187609</c:v>
                </c:pt>
                <c:pt idx="5">
                  <c:v>154380</c:v>
                </c:pt>
              </c:numCache>
            </c:numRef>
          </c:val>
          <c:extLst>
            <c:ext xmlns:c16="http://schemas.microsoft.com/office/drawing/2014/chart" uri="{C3380CC4-5D6E-409C-BE32-E72D297353CC}">
              <c16:uniqueId val="{00000008-FA80-4AA2-ACB7-915034500502}"/>
            </c:ext>
          </c:extLst>
        </c:ser>
        <c:dLbls>
          <c:showLegendKey val="0"/>
          <c:showVal val="1"/>
          <c:showCatName val="0"/>
          <c:showSerName val="0"/>
          <c:showPercent val="0"/>
          <c:showBubbleSize val="0"/>
        </c:dLbls>
        <c:gapWidth val="100"/>
        <c:axId val="246006144"/>
        <c:axId val="246007680"/>
      </c:barChart>
      <c:catAx>
        <c:axId val="246006144"/>
        <c:scaling>
          <c:orientation val="minMax"/>
        </c:scaling>
        <c:delete val="0"/>
        <c:axPos val="b"/>
        <c:numFmt formatCode="General" sourceLinked="1"/>
        <c:majorTickMark val="out"/>
        <c:minorTickMark val="none"/>
        <c:tickLblPos val="nextTo"/>
        <c:spPr>
          <a:ln w="3429">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pt-BR"/>
          </a:p>
        </c:txPr>
        <c:crossAx val="246007680"/>
        <c:crossesAt val="0"/>
        <c:auto val="1"/>
        <c:lblAlgn val="ctr"/>
        <c:lblOffset val="100"/>
        <c:tickLblSkip val="1"/>
        <c:tickMarkSkip val="1"/>
        <c:noMultiLvlLbl val="0"/>
      </c:catAx>
      <c:valAx>
        <c:axId val="246007680"/>
        <c:scaling>
          <c:orientation val="minMax"/>
          <c:max val="500000"/>
          <c:min val="0"/>
        </c:scaling>
        <c:delete val="0"/>
        <c:axPos val="l"/>
        <c:numFmt formatCode="#,##0" sourceLinked="0"/>
        <c:majorTickMark val="out"/>
        <c:minorTickMark val="none"/>
        <c:tickLblPos val="nextTo"/>
        <c:spPr>
          <a:ln w="3429">
            <a:solidFill>
              <a:schemeClr val="tx1"/>
            </a:solidFill>
            <a:prstDash val="solid"/>
          </a:ln>
        </c:spPr>
        <c:txPr>
          <a:bodyPr/>
          <a:lstStyle/>
          <a:p>
            <a:pPr>
              <a:defRPr sz="1200" b="1">
                <a:latin typeface="+mn-lt"/>
              </a:defRPr>
            </a:pPr>
            <a:endParaRPr lang="pt-BR"/>
          </a:p>
        </c:txPr>
        <c:crossAx val="246006144"/>
        <c:crosses val="autoZero"/>
        <c:crossBetween val="between"/>
        <c:majorUnit val="50000"/>
      </c:valAx>
      <c:spPr>
        <a:noFill/>
        <a:ln w="27429">
          <a:noFill/>
        </a:ln>
      </c:spPr>
    </c:plotArea>
    <c:plotVisOnly val="1"/>
    <c:dispBlanksAs val="gap"/>
    <c:showDLblsOverMax val="0"/>
  </c:chart>
  <c:spPr>
    <a:noFill/>
    <a:ln>
      <a:noFill/>
    </a:ln>
  </c:spPr>
  <c:txPr>
    <a:bodyPr/>
    <a:lstStyle/>
    <a:p>
      <a:pPr>
        <a:defRPr sz="756" b="0" i="0" u="none" strike="noStrike" baseline="0">
          <a:solidFill>
            <a:schemeClr val="tx1"/>
          </a:solidFill>
          <a:latin typeface="Times New Roman"/>
          <a:ea typeface="Times New Roman"/>
          <a:cs typeface="Times New Roman"/>
        </a:defRPr>
      </a:pPr>
      <a:endParaRPr lang="pt-B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024223335719463E-2"/>
          <c:y val="2.8301957383528611E-2"/>
          <c:w val="0.93972602739725997"/>
          <c:h val="0.90094339622641528"/>
        </c:manualLayout>
      </c:layout>
      <c:barChart>
        <c:barDir val="col"/>
        <c:grouping val="stacked"/>
        <c:varyColors val="0"/>
        <c:ser>
          <c:idx val="4"/>
          <c:order val="0"/>
          <c:tx>
            <c:strRef>
              <c:f>Sheet1!$B$1</c:f>
              <c:strCache>
                <c:ptCount val="1"/>
                <c:pt idx="0">
                  <c:v>Public spending</c:v>
                </c:pt>
              </c:strCache>
            </c:strRef>
          </c:tx>
          <c:spPr>
            <a:solidFill>
              <a:srgbClr val="7ABAFF"/>
            </a:solidFill>
            <a:ln w="9525">
              <a:solidFill>
                <a:srgbClr val="000000"/>
              </a:solidFill>
              <a:prstDash val="solid"/>
            </a:ln>
          </c:spPr>
          <c:invertIfNegative val="0"/>
          <c:dLbls>
            <c:numFmt formatCode="#,##0" sourceLinked="0"/>
            <c:spPr>
              <a:noFill/>
              <a:ln w="31827">
                <a:noFill/>
              </a:ln>
            </c:spPr>
            <c:txPr>
              <a:bodyPr/>
              <a:lstStyle/>
              <a:p>
                <a:pPr>
                  <a:defRPr sz="1253" b="1" i="0" u="none" strike="noStrike" baseline="0">
                    <a:solidFill>
                      <a:schemeClr val="tx1"/>
                    </a:solidFill>
                    <a:latin typeface="Arial"/>
                    <a:ea typeface="Arial"/>
                    <a:cs typeface="Arial"/>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US</c:v>
                </c:pt>
                <c:pt idx="1">
                  <c:v>SWIZ</c:v>
                </c:pt>
                <c:pt idx="2">
                  <c:v>CAN</c:v>
                </c:pt>
                <c:pt idx="3">
                  <c:v>DEN*</c:v>
                </c:pt>
                <c:pt idx="4">
                  <c:v>GER</c:v>
                </c:pt>
                <c:pt idx="5">
                  <c:v>FR</c:v>
                </c:pt>
                <c:pt idx="6">
                  <c:v>SWE</c:v>
                </c:pt>
                <c:pt idx="7">
                  <c:v>AUS*</c:v>
                </c:pt>
                <c:pt idx="8">
                  <c:v>UK</c:v>
                </c:pt>
                <c:pt idx="9">
                  <c:v>JPN*</c:v>
                </c:pt>
                <c:pt idx="10">
                  <c:v>NZ</c:v>
                </c:pt>
              </c:strCache>
            </c:strRef>
          </c:cat>
          <c:val>
            <c:numRef>
              <c:f>Sheet1!$B$2:$B$12</c:f>
              <c:numCache>
                <c:formatCode>General</c:formatCode>
                <c:ptCount val="11"/>
                <c:pt idx="0">
                  <c:v>4066.1439999999998</c:v>
                </c:pt>
                <c:pt idx="1">
                  <c:v>3661.2403999999997</c:v>
                </c:pt>
                <c:pt idx="2">
                  <c:v>3182.7649999999976</c:v>
                </c:pt>
                <c:pt idx="3">
                  <c:v>3826.6767</c:v>
                </c:pt>
                <c:pt idx="4">
                  <c:v>3436.2707</c:v>
                </c:pt>
                <c:pt idx="5">
                  <c:v>3160.5326</c:v>
                </c:pt>
                <c:pt idx="6">
                  <c:v>3203.5686999999957</c:v>
                </c:pt>
                <c:pt idx="7">
                  <c:v>2577.5281</c:v>
                </c:pt>
                <c:pt idx="8">
                  <c:v>2821.0967000000001</c:v>
                </c:pt>
                <c:pt idx="9">
                  <c:v>2637.9219000000012</c:v>
                </c:pt>
                <c:pt idx="10">
                  <c:v>2631.4454000000001</c:v>
                </c:pt>
              </c:numCache>
            </c:numRef>
          </c:val>
          <c:extLst>
            <c:ext xmlns:c16="http://schemas.microsoft.com/office/drawing/2014/chart" uri="{C3380CC4-5D6E-409C-BE32-E72D297353CC}">
              <c16:uniqueId val="{00000000-4908-4AE9-82CF-E33BB88F3874}"/>
            </c:ext>
          </c:extLst>
        </c:ser>
        <c:ser>
          <c:idx val="3"/>
          <c:order val="1"/>
          <c:tx>
            <c:strRef>
              <c:f>Sheet1!$C$1</c:f>
              <c:strCache>
                <c:ptCount val="1"/>
                <c:pt idx="0">
                  <c:v>Private spending</c:v>
                </c:pt>
              </c:strCache>
            </c:strRef>
          </c:tx>
          <c:spPr>
            <a:solidFill>
              <a:srgbClr val="FFFFFF"/>
            </a:solidFill>
            <a:ln w="9525">
              <a:solidFill>
                <a:srgbClr val="000000"/>
              </a:solidFill>
              <a:prstDash val="solid"/>
            </a:ln>
          </c:spPr>
          <c:invertIfNegative val="0"/>
          <c:dLbls>
            <c:dLbl>
              <c:idx val="3"/>
              <c:layout>
                <c:manualLayout>
                  <c:x val="-3.9272727272727327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908-4AE9-82CF-E33BB88F3874}"/>
                </c:ext>
              </c:extLst>
            </c:dLbl>
            <c:dLbl>
              <c:idx val="6"/>
              <c:layout>
                <c:manualLayout>
                  <c:x val="-3.4909090909090904E-2"/>
                  <c:y val="-2.7494658567216511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908-4AE9-82CF-E33BB88F3874}"/>
                </c:ext>
              </c:extLst>
            </c:dLbl>
            <c:dLbl>
              <c:idx val="8"/>
              <c:layout>
                <c:manualLayout>
                  <c:x val="-3.7818181818181813E-2"/>
                  <c:y val="-5.49893171344331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908-4AE9-82CF-E33BB88F3874}"/>
                </c:ext>
              </c:extLst>
            </c:dLbl>
            <c:dLbl>
              <c:idx val="9"/>
              <c:layout>
                <c:manualLayout>
                  <c:x val="-4.0727272727272702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908-4AE9-82CF-E33BB88F3874}"/>
                </c:ext>
              </c:extLst>
            </c:dLbl>
            <c:dLbl>
              <c:idx val="10"/>
              <c:layout>
                <c:manualLayout>
                  <c:x val="-4.0727272727272702E-2"/>
                  <c:y val="2.7494658567216511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908-4AE9-82CF-E33BB88F3874}"/>
                </c:ext>
              </c:extLst>
            </c:dLbl>
            <c:numFmt formatCode="#,##0" sourceLinked="0"/>
            <c:spPr>
              <a:noFill/>
              <a:ln w="31827">
                <a:noFill/>
              </a:ln>
            </c:spPr>
            <c:txPr>
              <a:bodyPr/>
              <a:lstStyle/>
              <a:p>
                <a:pPr>
                  <a:defRPr sz="1253" b="1" i="0" u="none" strike="noStrike" baseline="0">
                    <a:solidFill>
                      <a:srgbClr val="000000"/>
                    </a:solidFill>
                    <a:latin typeface="Arial"/>
                    <a:ea typeface="Arial"/>
                    <a:cs typeface="Arial"/>
                  </a:defRPr>
                </a:pPr>
                <a:endParaRPr lang="pt-B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US</c:v>
                </c:pt>
                <c:pt idx="1">
                  <c:v>SWIZ</c:v>
                </c:pt>
                <c:pt idx="2">
                  <c:v>CAN</c:v>
                </c:pt>
                <c:pt idx="3">
                  <c:v>DEN*</c:v>
                </c:pt>
                <c:pt idx="4">
                  <c:v>GER</c:v>
                </c:pt>
                <c:pt idx="5">
                  <c:v>FR</c:v>
                </c:pt>
                <c:pt idx="6">
                  <c:v>SWE</c:v>
                </c:pt>
                <c:pt idx="7">
                  <c:v>AUS*</c:v>
                </c:pt>
                <c:pt idx="8">
                  <c:v>UK</c:v>
                </c:pt>
                <c:pt idx="9">
                  <c:v>JPN*</c:v>
                </c:pt>
                <c:pt idx="10">
                  <c:v>NZ</c:v>
                </c:pt>
              </c:strCache>
            </c:strRef>
          </c:cat>
          <c:val>
            <c:numRef>
              <c:f>Sheet1!$C$2:$C$12</c:f>
              <c:numCache>
                <c:formatCode>General</c:formatCode>
                <c:ptCount val="11"/>
                <c:pt idx="0">
                  <c:v>3454.0383999999999</c:v>
                </c:pt>
                <c:pt idx="1">
                  <c:v>526.63539999999989</c:v>
                </c:pt>
                <c:pt idx="2">
                  <c:v>672.33830000000012</c:v>
                </c:pt>
                <c:pt idx="3">
                  <c:v>75.408800000000042</c:v>
                </c:pt>
                <c:pt idx="4">
                  <c:v>464.99139999999932</c:v>
                </c:pt>
                <c:pt idx="5">
                  <c:v>650.31619999999918</c:v>
                </c:pt>
                <c:pt idx="6">
                  <c:v>85.767700000000005</c:v>
                </c:pt>
                <c:pt idx="7">
                  <c:v>489.80030000000011</c:v>
                </c:pt>
                <c:pt idx="8">
                  <c:v>246.03559999999999</c:v>
                </c:pt>
                <c:pt idx="9">
                  <c:v>111.46610000000014</c:v>
                </c:pt>
                <c:pt idx="10">
                  <c:v>202.65359999999998</c:v>
                </c:pt>
              </c:numCache>
            </c:numRef>
          </c:val>
          <c:extLst>
            <c:ext xmlns:c16="http://schemas.microsoft.com/office/drawing/2014/chart" uri="{C3380CC4-5D6E-409C-BE32-E72D297353CC}">
              <c16:uniqueId val="{00000006-4908-4AE9-82CF-E33BB88F3874}"/>
            </c:ext>
          </c:extLst>
        </c:ser>
        <c:ser>
          <c:idx val="0"/>
          <c:order val="2"/>
          <c:tx>
            <c:strRef>
              <c:f>Sheet1!$D$1</c:f>
              <c:strCache>
                <c:ptCount val="1"/>
                <c:pt idx="0">
                  <c:v>Out-of-pocket spending</c:v>
                </c:pt>
              </c:strCache>
            </c:strRef>
          </c:tx>
          <c:spPr>
            <a:solidFill>
              <a:srgbClr val="000090"/>
            </a:solidFill>
            <a:ln w="9525">
              <a:solidFill>
                <a:schemeClr val="tx1"/>
              </a:solidFill>
              <a:prstDash val="solid"/>
            </a:ln>
          </c:spPr>
          <c:invertIfNegative val="0"/>
          <c:dLbls>
            <c:dLbl>
              <c:idx val="8"/>
              <c:layout>
                <c:manualLayout>
                  <c:x val="-5.7782998793881938E-4"/>
                  <c:y val="-2.958152465993771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908-4AE9-82CF-E33BB88F3874}"/>
                </c:ext>
              </c:extLst>
            </c:dLbl>
            <c:numFmt formatCode="#,##0_);[Red]\(#,##0\)" sourceLinked="0"/>
            <c:spPr>
              <a:noFill/>
              <a:ln w="31827">
                <a:noFill/>
              </a:ln>
            </c:spPr>
            <c:txPr>
              <a:bodyPr/>
              <a:lstStyle/>
              <a:p>
                <a:pPr>
                  <a:defRPr sz="1253" b="1" i="0" u="none" strike="noStrike" baseline="0">
                    <a:solidFill>
                      <a:schemeClr val="bg1"/>
                    </a:solidFill>
                    <a:latin typeface="Arial"/>
                    <a:ea typeface="Arial"/>
                    <a:cs typeface="Arial"/>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US</c:v>
                </c:pt>
                <c:pt idx="1">
                  <c:v>SWIZ</c:v>
                </c:pt>
                <c:pt idx="2">
                  <c:v>CAN</c:v>
                </c:pt>
                <c:pt idx="3">
                  <c:v>DEN*</c:v>
                </c:pt>
                <c:pt idx="4">
                  <c:v>GER</c:v>
                </c:pt>
                <c:pt idx="5">
                  <c:v>FR</c:v>
                </c:pt>
                <c:pt idx="6">
                  <c:v>SWE</c:v>
                </c:pt>
                <c:pt idx="7">
                  <c:v>AUS*</c:v>
                </c:pt>
                <c:pt idx="8">
                  <c:v>UK</c:v>
                </c:pt>
                <c:pt idx="9">
                  <c:v>JPN*</c:v>
                </c:pt>
                <c:pt idx="10">
                  <c:v>NZ</c:v>
                </c:pt>
              </c:strCache>
            </c:strRef>
          </c:cat>
          <c:val>
            <c:numRef>
              <c:f>Sheet1!$D$2:$D$12</c:f>
              <c:numCache>
                <c:formatCode>General</c:formatCode>
                <c:ptCount val="11"/>
                <c:pt idx="0">
                  <c:v>987.44549999999947</c:v>
                </c:pt>
                <c:pt idx="1">
                  <c:v>1454.6919999999998</c:v>
                </c:pt>
                <c:pt idx="2">
                  <c:v>666.46109999999919</c:v>
                </c:pt>
                <c:pt idx="3">
                  <c:v>593.08420000000001</c:v>
                </c:pt>
                <c:pt idx="4">
                  <c:v>593.3747000000003</c:v>
                </c:pt>
                <c:pt idx="5">
                  <c:v>307.03409999999985</c:v>
                </c:pt>
                <c:pt idx="6">
                  <c:v>635.45159999999919</c:v>
                </c:pt>
                <c:pt idx="7">
                  <c:v>732.74739999999997</c:v>
                </c:pt>
                <c:pt idx="8">
                  <c:v>338.34050000000002</c:v>
                </c:pt>
                <c:pt idx="9">
                  <c:v>463.71169999999984</c:v>
                </c:pt>
                <c:pt idx="10">
                  <c:v>348.07089999999999</c:v>
                </c:pt>
              </c:numCache>
            </c:numRef>
          </c:val>
          <c:extLst>
            <c:ext xmlns:c16="http://schemas.microsoft.com/office/drawing/2014/chart" uri="{C3380CC4-5D6E-409C-BE32-E72D297353CC}">
              <c16:uniqueId val="{00000008-4908-4AE9-82CF-E33BB88F3874}"/>
            </c:ext>
          </c:extLst>
        </c:ser>
        <c:dLbls>
          <c:showLegendKey val="0"/>
          <c:showVal val="0"/>
          <c:showCatName val="0"/>
          <c:showSerName val="0"/>
          <c:showPercent val="0"/>
          <c:showBubbleSize val="0"/>
        </c:dLbls>
        <c:gapWidth val="70"/>
        <c:overlap val="100"/>
        <c:axId val="163773056"/>
        <c:axId val="163856384"/>
      </c:barChart>
      <c:catAx>
        <c:axId val="163773056"/>
        <c:scaling>
          <c:orientation val="minMax"/>
        </c:scaling>
        <c:delete val="0"/>
        <c:axPos val="b"/>
        <c:numFmt formatCode="\$#,##0" sourceLinked="0"/>
        <c:majorTickMark val="out"/>
        <c:minorTickMark val="none"/>
        <c:tickLblPos val="nextTo"/>
        <c:spPr>
          <a:ln w="952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pt-BR"/>
          </a:p>
        </c:txPr>
        <c:crossAx val="163856384"/>
        <c:crosses val="autoZero"/>
        <c:auto val="1"/>
        <c:lblAlgn val="ctr"/>
        <c:lblOffset val="100"/>
        <c:tickLblSkip val="1"/>
        <c:tickMarkSkip val="1"/>
        <c:noMultiLvlLbl val="0"/>
      </c:catAx>
      <c:valAx>
        <c:axId val="163856384"/>
        <c:scaling>
          <c:orientation val="minMax"/>
          <c:max val="9000"/>
        </c:scaling>
        <c:delete val="0"/>
        <c:axPos val="l"/>
        <c:numFmt formatCode="#,##0" sourceLinked="0"/>
        <c:majorTickMark val="out"/>
        <c:minorTickMark val="none"/>
        <c:tickLblPos val="nextTo"/>
        <c:spPr>
          <a:ln w="3978">
            <a:solidFill>
              <a:schemeClr val="tx1"/>
            </a:solidFill>
            <a:prstDash val="solid"/>
          </a:ln>
        </c:spPr>
        <c:txPr>
          <a:bodyPr rot="0" vert="horz"/>
          <a:lstStyle/>
          <a:p>
            <a:pPr>
              <a:defRPr sz="1253" b="1" i="0" u="none" strike="noStrike" baseline="0">
                <a:solidFill>
                  <a:srgbClr val="000000"/>
                </a:solidFill>
                <a:latin typeface="Arial"/>
                <a:ea typeface="Arial"/>
                <a:cs typeface="Arial"/>
              </a:defRPr>
            </a:pPr>
            <a:endParaRPr lang="pt-BR"/>
          </a:p>
        </c:txPr>
        <c:crossAx val="163773056"/>
        <c:crosses val="autoZero"/>
        <c:crossBetween val="between"/>
        <c:majorUnit val="1000"/>
        <c:minorUnit val="1000"/>
      </c:valAx>
      <c:spPr>
        <a:noFill/>
        <a:ln w="31827">
          <a:noFill/>
        </a:ln>
      </c:spPr>
    </c:plotArea>
    <c:legend>
      <c:legendPos val="r"/>
      <c:layout>
        <c:manualLayout>
          <c:xMode val="edge"/>
          <c:yMode val="edge"/>
          <c:x val="0.61506849315068535"/>
          <c:y val="0.10377358490566006"/>
          <c:w val="0.26997886900501133"/>
          <c:h val="0.18581604687860909"/>
        </c:manualLayout>
      </c:layout>
      <c:overlay val="0"/>
      <c:spPr>
        <a:noFill/>
        <a:ln w="31827">
          <a:noFill/>
        </a:ln>
      </c:spPr>
      <c:txPr>
        <a:bodyPr/>
        <a:lstStyle/>
        <a:p>
          <a:pPr>
            <a:defRPr sz="1400" b="1" i="0" u="none" strike="noStrike" baseline="0">
              <a:solidFill>
                <a:srgbClr val="000000"/>
              </a:solidFill>
              <a:latin typeface="Arial"/>
              <a:ea typeface="Arial"/>
              <a:cs typeface="Arial"/>
            </a:defRPr>
          </a:pPr>
          <a:endParaRPr lang="pt-BR"/>
        </a:p>
      </c:txPr>
    </c:legend>
    <c:plotVisOnly val="1"/>
    <c:dispBlanksAs val="gap"/>
    <c:showDLblsOverMax val="0"/>
  </c:chart>
  <c:spPr>
    <a:noFill/>
    <a:ln>
      <a:noFill/>
    </a:ln>
  </c:spPr>
  <c:txPr>
    <a:bodyPr/>
    <a:lstStyle/>
    <a:p>
      <a:pPr>
        <a:defRPr sz="1347" b="0" i="0" u="none" strike="noStrike" baseline="0">
          <a:solidFill>
            <a:schemeClr val="tx1"/>
          </a:solidFill>
          <a:latin typeface="Times New Roman"/>
          <a:ea typeface="Times New Roman"/>
          <a:cs typeface="Times New Roman"/>
        </a:defRPr>
      </a:pPr>
      <a:endParaRPr lang="pt-B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905660377358555E-2"/>
          <c:y val="6.6810344827586216E-2"/>
          <c:w val="0.91644204851751998"/>
          <c:h val="0.78970421443433636"/>
        </c:manualLayout>
      </c:layout>
      <c:barChart>
        <c:barDir val="col"/>
        <c:grouping val="clustered"/>
        <c:varyColors val="0"/>
        <c:ser>
          <c:idx val="0"/>
          <c:order val="0"/>
          <c:spPr>
            <a:solidFill>
              <a:srgbClr val="000090"/>
            </a:solidFill>
            <a:ln w="9525">
              <a:solidFill>
                <a:schemeClr val="tx1"/>
              </a:solidFill>
              <a:prstDash val="solid"/>
            </a:ln>
          </c:spPr>
          <c:invertIfNegative val="0"/>
          <c:dPt>
            <c:idx val="7"/>
            <c:invertIfNegative val="0"/>
            <c:bubble3D val="0"/>
            <c:spPr>
              <a:solidFill>
                <a:srgbClr val="7ABAFF"/>
              </a:solidFill>
              <a:ln w="9525">
                <a:solidFill>
                  <a:schemeClr val="tx1"/>
                </a:solidFill>
                <a:prstDash val="solid"/>
              </a:ln>
            </c:spPr>
            <c:extLst>
              <c:ext xmlns:c16="http://schemas.microsoft.com/office/drawing/2014/chart" uri="{C3380CC4-5D6E-409C-BE32-E72D297353CC}">
                <c16:uniqueId val="{00000000-A8D2-47D5-BAA9-AD1895534D5D}"/>
              </c:ext>
            </c:extLst>
          </c:dPt>
          <c:dLbls>
            <c:dLbl>
              <c:idx val="10"/>
              <c:numFmt formatCode="#,##0" sourceLinked="0"/>
              <c:spPr>
                <a:noFill/>
                <a:ln w="30275">
                  <a:noFill/>
                </a:ln>
              </c:spPr>
              <c:txPr>
                <a:bodyPr/>
                <a:lstStyle/>
                <a:p>
                  <a:pPr>
                    <a:defRPr sz="1600" b="1" i="0" u="none" strike="noStrike" baseline="0">
                      <a:solidFill>
                        <a:schemeClr val="tx1"/>
                      </a:solidFill>
                      <a:latin typeface="Arial" pitchFamily="34" charset="0"/>
                      <a:ea typeface="Times New Roman"/>
                      <a:cs typeface="Arial" pitchFamily="34" charset="0"/>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1-A8D2-47D5-BAA9-AD1895534D5D}"/>
                </c:ext>
              </c:extLst>
            </c:dLbl>
            <c:numFmt formatCode="#,##0" sourceLinked="0"/>
            <c:spPr>
              <a:noFill/>
              <a:ln w="30275">
                <a:noFill/>
              </a:ln>
            </c:spPr>
            <c:txPr>
              <a:bodyPr/>
              <a:lstStyle/>
              <a:p>
                <a:pPr>
                  <a:defRPr sz="1600" b="1" i="0" u="none" strike="noStrike" baseline="0">
                    <a:solidFill>
                      <a:schemeClr val="tx1"/>
                    </a:solidFill>
                    <a:latin typeface="Arial" pitchFamily="34" charset="0"/>
                    <a:ea typeface="Arial"/>
                    <a:cs typeface="Arial" pitchFamily="34" charset="0"/>
                  </a:defRPr>
                </a:pPr>
                <a:endParaRPr lang="pt-B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US</c:v>
                </c:pt>
                <c:pt idx="1">
                  <c:v>CAN</c:v>
                </c:pt>
                <c:pt idx="2">
                  <c:v>JPN*</c:v>
                </c:pt>
                <c:pt idx="3">
                  <c:v>FR</c:v>
                </c:pt>
                <c:pt idx="4">
                  <c:v>GER</c:v>
                </c:pt>
                <c:pt idx="5">
                  <c:v>AUS*</c:v>
                </c:pt>
                <c:pt idx="6">
                  <c:v>SWIZ</c:v>
                </c:pt>
                <c:pt idx="7">
                  <c:v>OECD Median</c:v>
                </c:pt>
                <c:pt idx="8">
                  <c:v>NETH</c:v>
                </c:pt>
                <c:pt idx="9">
                  <c:v>SWE</c:v>
                </c:pt>
                <c:pt idx="10">
                  <c:v>NOR</c:v>
                </c:pt>
                <c:pt idx="11">
                  <c:v>DEN</c:v>
                </c:pt>
                <c:pt idx="12">
                  <c:v>NZ</c:v>
                </c:pt>
              </c:strCache>
            </c:strRef>
          </c:cat>
          <c:val>
            <c:numRef>
              <c:f>Sheet1!$B$2:$B$14</c:f>
              <c:numCache>
                <c:formatCode>General</c:formatCode>
                <c:ptCount val="13"/>
                <c:pt idx="0">
                  <c:v>994.97490000000005</c:v>
                </c:pt>
                <c:pt idx="1">
                  <c:v>751.52850000000001</c:v>
                </c:pt>
                <c:pt idx="2">
                  <c:v>651.56919999999946</c:v>
                </c:pt>
                <c:pt idx="3">
                  <c:v>641.10870000000034</c:v>
                </c:pt>
                <c:pt idx="4">
                  <c:v>632.61480000000029</c:v>
                </c:pt>
                <c:pt idx="5">
                  <c:v>587.05169999999919</c:v>
                </c:pt>
                <c:pt idx="6">
                  <c:v>530.69030000000032</c:v>
                </c:pt>
                <c:pt idx="7">
                  <c:v>487.33799999999985</c:v>
                </c:pt>
                <c:pt idx="8">
                  <c:v>479.3304</c:v>
                </c:pt>
                <c:pt idx="9">
                  <c:v>474.02099999999984</c:v>
                </c:pt>
                <c:pt idx="10">
                  <c:v>387.7004</c:v>
                </c:pt>
                <c:pt idx="11">
                  <c:v>300.38589999999999</c:v>
                </c:pt>
                <c:pt idx="12">
                  <c:v>297.97669999999948</c:v>
                </c:pt>
              </c:numCache>
            </c:numRef>
          </c:val>
          <c:extLst>
            <c:ext xmlns:c16="http://schemas.microsoft.com/office/drawing/2014/chart" uri="{C3380CC4-5D6E-409C-BE32-E72D297353CC}">
              <c16:uniqueId val="{00000002-A8D2-47D5-BAA9-AD1895534D5D}"/>
            </c:ext>
          </c:extLst>
        </c:ser>
        <c:dLbls>
          <c:showLegendKey val="0"/>
          <c:showVal val="1"/>
          <c:showCatName val="0"/>
          <c:showSerName val="0"/>
          <c:showPercent val="0"/>
          <c:showBubbleSize val="0"/>
        </c:dLbls>
        <c:gapWidth val="100"/>
        <c:axId val="163361536"/>
        <c:axId val="163363072"/>
      </c:barChart>
      <c:catAx>
        <c:axId val="163361536"/>
        <c:scaling>
          <c:orientation val="minMax"/>
        </c:scaling>
        <c:delete val="0"/>
        <c:axPos val="b"/>
        <c:numFmt formatCode="General" sourceLinked="1"/>
        <c:majorTickMark val="out"/>
        <c:minorTickMark val="none"/>
        <c:tickLblPos val="nextTo"/>
        <c:spPr>
          <a:ln w="3784">
            <a:solidFill>
              <a:schemeClr val="tx1"/>
            </a:solidFill>
            <a:prstDash val="solid"/>
          </a:ln>
        </c:spPr>
        <c:txPr>
          <a:bodyPr rot="0" vert="horz"/>
          <a:lstStyle/>
          <a:p>
            <a:pPr>
              <a:defRPr sz="1300" b="1" i="0" u="none" strike="noStrike" baseline="0">
                <a:solidFill>
                  <a:schemeClr val="tx1"/>
                </a:solidFill>
                <a:latin typeface="Arial"/>
                <a:ea typeface="Arial"/>
                <a:cs typeface="Arial"/>
              </a:defRPr>
            </a:pPr>
            <a:endParaRPr lang="pt-BR"/>
          </a:p>
        </c:txPr>
        <c:crossAx val="163363072"/>
        <c:crosses val="autoZero"/>
        <c:auto val="1"/>
        <c:lblAlgn val="ctr"/>
        <c:lblOffset val="100"/>
        <c:tickLblSkip val="1"/>
        <c:tickMarkSkip val="1"/>
        <c:noMultiLvlLbl val="0"/>
      </c:catAx>
      <c:valAx>
        <c:axId val="163363072"/>
        <c:scaling>
          <c:orientation val="minMax"/>
          <c:max val="1000"/>
        </c:scaling>
        <c:delete val="0"/>
        <c:axPos val="l"/>
        <c:numFmt formatCode="#,##0" sourceLinked="0"/>
        <c:majorTickMark val="out"/>
        <c:minorTickMark val="none"/>
        <c:tickLblPos val="nextTo"/>
        <c:spPr>
          <a:ln w="3784">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pt-BR"/>
          </a:p>
        </c:txPr>
        <c:crossAx val="163361536"/>
        <c:crosses val="autoZero"/>
        <c:crossBetween val="between"/>
        <c:majorUnit val="100"/>
        <c:minorUnit val="1.8"/>
      </c:valAx>
      <c:spPr>
        <a:noFill/>
        <a:ln w="30275">
          <a:noFill/>
        </a:ln>
      </c:spPr>
    </c:plotArea>
    <c:plotVisOnly val="1"/>
    <c:dispBlanksAs val="gap"/>
    <c:showDLblsOverMax val="0"/>
  </c:chart>
  <c:spPr>
    <a:noFill/>
    <a:ln>
      <a:noFill/>
    </a:ln>
  </c:spPr>
  <c:txPr>
    <a:bodyPr/>
    <a:lstStyle/>
    <a:p>
      <a:pPr>
        <a:defRPr sz="1460" b="0" i="0" u="none" strike="noStrike" baseline="0">
          <a:solidFill>
            <a:schemeClr val="tx1"/>
          </a:solidFill>
          <a:latin typeface="Times New Roman"/>
          <a:ea typeface="Times New Roman"/>
          <a:cs typeface="Times New Roman"/>
        </a:defRPr>
      </a:pPr>
      <a:endParaRPr lang="pt-B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962025316455701E-2"/>
          <c:y val="7.0993914807302355E-2"/>
          <c:w val="0.94556962025316504"/>
          <c:h val="0.81541582150101399"/>
        </c:manualLayout>
      </c:layout>
      <c:barChart>
        <c:barDir val="col"/>
        <c:grouping val="clustered"/>
        <c:varyColors val="0"/>
        <c:ser>
          <c:idx val="0"/>
          <c:order val="0"/>
          <c:spPr>
            <a:solidFill>
              <a:srgbClr val="000090"/>
            </a:solidFill>
            <a:ln w="9525">
              <a:solidFill>
                <a:schemeClr val="tx1"/>
              </a:solidFill>
              <a:prstDash val="solid"/>
            </a:ln>
          </c:spPr>
          <c:invertIfNegative val="0"/>
          <c:dPt>
            <c:idx val="7"/>
            <c:invertIfNegative val="0"/>
            <c:bubble3D val="0"/>
            <c:spPr>
              <a:solidFill>
                <a:srgbClr val="7ABAFF"/>
              </a:solidFill>
              <a:ln w="9525">
                <a:solidFill>
                  <a:schemeClr val="tx1"/>
                </a:solidFill>
                <a:prstDash val="solid"/>
              </a:ln>
            </c:spPr>
            <c:extLst>
              <c:ext xmlns:c16="http://schemas.microsoft.com/office/drawing/2014/chart" uri="{C3380CC4-5D6E-409C-BE32-E72D297353CC}">
                <c16:uniqueId val="{00000000-3B02-4008-8151-7026696B14F4}"/>
              </c:ext>
            </c:extLst>
          </c:dPt>
          <c:dLbls>
            <c:numFmt formatCode="#,##0" sourceLinked="0"/>
            <c:spPr>
              <a:noFill/>
              <a:ln w="29020">
                <a:noFill/>
              </a:ln>
            </c:spPr>
            <c:txPr>
              <a:bodyPr/>
              <a:lstStyle/>
              <a:p>
                <a:pPr>
                  <a:defRPr sz="1600" b="1" i="0" u="none" strike="noStrike" baseline="0">
                    <a:solidFill>
                      <a:schemeClr val="tx1"/>
                    </a:solidFill>
                    <a:latin typeface="Arial"/>
                    <a:ea typeface="Arial"/>
                    <a:cs typeface="Arial"/>
                  </a:defRPr>
                </a:pPr>
                <a:endParaRPr lang="pt-B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Sheet1!$A$1:$A$14</c:f>
              <c:strCache>
                <c:ptCount val="14"/>
                <c:pt idx="0">
                  <c:v>GER</c:v>
                </c:pt>
                <c:pt idx="1">
                  <c:v>NOR*</c:v>
                </c:pt>
                <c:pt idx="2">
                  <c:v>DEN*</c:v>
                </c:pt>
                <c:pt idx="3">
                  <c:v>SWIZ</c:v>
                </c:pt>
                <c:pt idx="4">
                  <c:v>FR</c:v>
                </c:pt>
                <c:pt idx="5">
                  <c:v>SWE*</c:v>
                </c:pt>
                <c:pt idx="6">
                  <c:v>AUS*</c:v>
                </c:pt>
                <c:pt idx="7">
                  <c:v>OECD Median</c:v>
                </c:pt>
                <c:pt idx="8">
                  <c:v>NZ</c:v>
                </c:pt>
                <c:pt idx="9">
                  <c:v>UK</c:v>
                </c:pt>
                <c:pt idx="10">
                  <c:v>US*</c:v>
                </c:pt>
                <c:pt idx="11">
                  <c:v>NETH</c:v>
                </c:pt>
                <c:pt idx="12">
                  <c:v>JPN</c:v>
                </c:pt>
                <c:pt idx="13">
                  <c:v>CAN*</c:v>
                </c:pt>
              </c:strCache>
            </c:strRef>
          </c:cat>
          <c:val>
            <c:numRef>
              <c:f>Sheet1!$B$1:$B$14</c:f>
              <c:numCache>
                <c:formatCode>General</c:formatCode>
                <c:ptCount val="14"/>
                <c:pt idx="0">
                  <c:v>244.16899999999998</c:v>
                </c:pt>
                <c:pt idx="1">
                  <c:v>175.256</c:v>
                </c:pt>
                <c:pt idx="2">
                  <c:v>171.53700000000001</c:v>
                </c:pt>
                <c:pt idx="3">
                  <c:v>169.64699999999999</c:v>
                </c:pt>
                <c:pt idx="4">
                  <c:v>168.53</c:v>
                </c:pt>
                <c:pt idx="5">
                  <c:v>162.506</c:v>
                </c:pt>
                <c:pt idx="6">
                  <c:v>159.447</c:v>
                </c:pt>
                <c:pt idx="7">
                  <c:v>159.447</c:v>
                </c:pt>
                <c:pt idx="8">
                  <c:v>146.54</c:v>
                </c:pt>
                <c:pt idx="9">
                  <c:v>136.39500000000001</c:v>
                </c:pt>
                <c:pt idx="10">
                  <c:v>125.49300000000002</c:v>
                </c:pt>
                <c:pt idx="11">
                  <c:v>122.012</c:v>
                </c:pt>
                <c:pt idx="12">
                  <c:v>110.54900000000002</c:v>
                </c:pt>
                <c:pt idx="13">
                  <c:v>82.488</c:v>
                </c:pt>
              </c:numCache>
            </c:numRef>
          </c:val>
          <c:extLst>
            <c:ext xmlns:c16="http://schemas.microsoft.com/office/drawing/2014/chart" uri="{C3380CC4-5D6E-409C-BE32-E72D297353CC}">
              <c16:uniqueId val="{00000001-3B02-4008-8151-7026696B14F4}"/>
            </c:ext>
          </c:extLst>
        </c:ser>
        <c:dLbls>
          <c:showLegendKey val="0"/>
          <c:showVal val="1"/>
          <c:showCatName val="0"/>
          <c:showSerName val="0"/>
          <c:showPercent val="0"/>
          <c:showBubbleSize val="0"/>
        </c:dLbls>
        <c:gapWidth val="100"/>
        <c:axId val="168708736"/>
        <c:axId val="168747392"/>
      </c:barChart>
      <c:catAx>
        <c:axId val="168708736"/>
        <c:scaling>
          <c:orientation val="minMax"/>
        </c:scaling>
        <c:delete val="0"/>
        <c:axPos val="b"/>
        <c:numFmt formatCode="General" sourceLinked="1"/>
        <c:majorTickMark val="out"/>
        <c:minorTickMark val="none"/>
        <c:tickLblPos val="nextTo"/>
        <c:spPr>
          <a:ln w="3627">
            <a:solidFill>
              <a:schemeClr val="tx1"/>
            </a:solidFill>
            <a:prstDash val="solid"/>
          </a:ln>
        </c:spPr>
        <c:txPr>
          <a:bodyPr rot="0" vert="horz"/>
          <a:lstStyle/>
          <a:p>
            <a:pPr>
              <a:defRPr sz="1300" b="1" i="0" u="none" strike="noStrike" baseline="0">
                <a:solidFill>
                  <a:schemeClr val="tx1"/>
                </a:solidFill>
                <a:latin typeface="Arial"/>
                <a:ea typeface="Arial"/>
                <a:cs typeface="Arial"/>
              </a:defRPr>
            </a:pPr>
            <a:endParaRPr lang="pt-BR"/>
          </a:p>
        </c:txPr>
        <c:crossAx val="168747392"/>
        <c:crosses val="autoZero"/>
        <c:auto val="1"/>
        <c:lblAlgn val="ctr"/>
        <c:lblOffset val="100"/>
        <c:tickLblSkip val="1"/>
        <c:tickMarkSkip val="1"/>
        <c:noMultiLvlLbl val="0"/>
      </c:catAx>
      <c:valAx>
        <c:axId val="168747392"/>
        <c:scaling>
          <c:orientation val="minMax"/>
          <c:max val="300"/>
        </c:scaling>
        <c:delete val="0"/>
        <c:axPos val="l"/>
        <c:numFmt formatCode="#,##0" sourceLinked="0"/>
        <c:majorTickMark val="out"/>
        <c:minorTickMark val="none"/>
        <c:tickLblPos val="nextTo"/>
        <c:spPr>
          <a:ln w="3627">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pt-BR"/>
          </a:p>
        </c:txPr>
        <c:crossAx val="168708736"/>
        <c:crosses val="autoZero"/>
        <c:crossBetween val="between"/>
        <c:majorUnit val="50"/>
        <c:minorUnit val="5"/>
      </c:valAx>
      <c:spPr>
        <a:noFill/>
        <a:ln w="29020">
          <a:noFill/>
        </a:ln>
      </c:spPr>
    </c:plotArea>
    <c:plotVisOnly val="1"/>
    <c:dispBlanksAs val="gap"/>
    <c:showDLblsOverMax val="0"/>
  </c:chart>
  <c:spPr>
    <a:noFill/>
    <a:ln>
      <a:noFill/>
    </a:ln>
  </c:spPr>
  <c:txPr>
    <a:bodyPr/>
    <a:lstStyle/>
    <a:p>
      <a:pPr>
        <a:defRPr sz="1571" b="0" i="0" u="none" strike="noStrike" baseline="0">
          <a:solidFill>
            <a:schemeClr val="tx1"/>
          </a:solidFill>
          <a:latin typeface="Times New Roman"/>
          <a:ea typeface="Times New Roman"/>
          <a:cs typeface="Times New Roman"/>
        </a:defRPr>
      </a:pPr>
      <a:endParaRPr lang="pt-B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892156862745126E-2"/>
          <c:y val="3.2653061224489827E-2"/>
          <c:w val="0.95833333333333304"/>
          <c:h val="0.840816326530612"/>
        </c:manualLayout>
      </c:layout>
      <c:barChart>
        <c:barDir val="col"/>
        <c:grouping val="clustered"/>
        <c:varyColors val="0"/>
        <c:ser>
          <c:idx val="0"/>
          <c:order val="0"/>
          <c:spPr>
            <a:solidFill>
              <a:srgbClr val="000090"/>
            </a:solidFill>
            <a:ln w="9525">
              <a:solidFill>
                <a:schemeClr val="tx1"/>
              </a:solidFill>
              <a:prstDash val="solid"/>
            </a:ln>
          </c:spPr>
          <c:invertIfNegative val="0"/>
          <c:dPt>
            <c:idx val="4"/>
            <c:invertIfNegative val="0"/>
            <c:bubble3D val="0"/>
            <c:spPr>
              <a:solidFill>
                <a:srgbClr val="7ABAFF"/>
              </a:solidFill>
              <a:ln w="9525">
                <a:solidFill>
                  <a:schemeClr val="tx1"/>
                </a:solidFill>
                <a:prstDash val="solid"/>
              </a:ln>
            </c:spPr>
            <c:extLst>
              <c:ext xmlns:c16="http://schemas.microsoft.com/office/drawing/2014/chart" uri="{C3380CC4-5D6E-409C-BE32-E72D297353CC}">
                <c16:uniqueId val="{00000000-8AAD-405F-9C51-67DD707D1FF6}"/>
              </c:ext>
            </c:extLst>
          </c:dPt>
          <c:dLbls>
            <c:numFmt formatCode="#,##0.0" sourceLinked="0"/>
            <c:spPr>
              <a:noFill/>
              <a:ln w="28126">
                <a:noFill/>
              </a:ln>
            </c:spPr>
            <c:txPr>
              <a:bodyPr/>
              <a:lstStyle/>
              <a:p>
                <a:pPr>
                  <a:defRPr sz="1600" b="1" i="0" u="none" strike="noStrike" baseline="0">
                    <a:solidFill>
                      <a:schemeClr val="tx1"/>
                    </a:solidFill>
                    <a:latin typeface="Arial"/>
                    <a:ea typeface="Arial"/>
                    <a:cs typeface="Arial"/>
                  </a:defRPr>
                </a:pPr>
                <a:endParaRPr lang="pt-B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Sheet1!$A$3:$A$14</c:f>
              <c:strCache>
                <c:ptCount val="12"/>
                <c:pt idx="0">
                  <c:v>GER</c:v>
                </c:pt>
                <c:pt idx="1">
                  <c:v>CAN*</c:v>
                </c:pt>
                <c:pt idx="2">
                  <c:v>SWIZ</c:v>
                </c:pt>
                <c:pt idx="3">
                  <c:v>UK</c:v>
                </c:pt>
                <c:pt idx="4">
                  <c:v>OECD Median</c:v>
                </c:pt>
                <c:pt idx="5">
                  <c:v>NETH</c:v>
                </c:pt>
                <c:pt idx="6">
                  <c:v>NZ</c:v>
                </c:pt>
                <c:pt idx="7">
                  <c:v>US</c:v>
                </c:pt>
                <c:pt idx="8">
                  <c:v>FR</c:v>
                </c:pt>
                <c:pt idx="9">
                  <c:v>SWE</c:v>
                </c:pt>
                <c:pt idx="10">
                  <c:v>AUS*</c:v>
                </c:pt>
                <c:pt idx="11">
                  <c:v>NOR*</c:v>
                </c:pt>
              </c:strCache>
            </c:strRef>
          </c:cat>
          <c:val>
            <c:numRef>
              <c:f>Sheet1!$B$3:$B$14</c:f>
              <c:numCache>
                <c:formatCode>General</c:formatCode>
                <c:ptCount val="12"/>
                <c:pt idx="0">
                  <c:v>7.9</c:v>
                </c:pt>
                <c:pt idx="1">
                  <c:v>7.7</c:v>
                </c:pt>
                <c:pt idx="2">
                  <c:v>6.5</c:v>
                </c:pt>
                <c:pt idx="3">
                  <c:v>6.5</c:v>
                </c:pt>
                <c:pt idx="4">
                  <c:v>6.4</c:v>
                </c:pt>
                <c:pt idx="5">
                  <c:v>5.8</c:v>
                </c:pt>
                <c:pt idx="6">
                  <c:v>5.6</c:v>
                </c:pt>
                <c:pt idx="7">
                  <c:v>5.4</c:v>
                </c:pt>
                <c:pt idx="8">
                  <c:v>5.0999999999999996</c:v>
                </c:pt>
                <c:pt idx="9">
                  <c:v>5.0999999999999996</c:v>
                </c:pt>
                <c:pt idx="10">
                  <c:v>5</c:v>
                </c:pt>
                <c:pt idx="11">
                  <c:v>4.5</c:v>
                </c:pt>
              </c:numCache>
            </c:numRef>
          </c:val>
          <c:extLst>
            <c:ext xmlns:c16="http://schemas.microsoft.com/office/drawing/2014/chart" uri="{C3380CC4-5D6E-409C-BE32-E72D297353CC}">
              <c16:uniqueId val="{00000001-8AAD-405F-9C51-67DD707D1FF6}"/>
            </c:ext>
          </c:extLst>
        </c:ser>
        <c:dLbls>
          <c:showLegendKey val="0"/>
          <c:showVal val="1"/>
          <c:showCatName val="0"/>
          <c:showSerName val="0"/>
          <c:showPercent val="0"/>
          <c:showBubbleSize val="0"/>
        </c:dLbls>
        <c:gapWidth val="100"/>
        <c:axId val="168812928"/>
        <c:axId val="168814464"/>
      </c:barChart>
      <c:catAx>
        <c:axId val="168812928"/>
        <c:scaling>
          <c:orientation val="minMax"/>
        </c:scaling>
        <c:delete val="0"/>
        <c:axPos val="b"/>
        <c:numFmt formatCode="General" sourceLinked="1"/>
        <c:majorTickMark val="out"/>
        <c:minorTickMark val="none"/>
        <c:tickLblPos val="nextTo"/>
        <c:spPr>
          <a:ln w="3516">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pt-BR"/>
          </a:p>
        </c:txPr>
        <c:crossAx val="168814464"/>
        <c:crosses val="autoZero"/>
        <c:auto val="1"/>
        <c:lblAlgn val="ctr"/>
        <c:lblOffset val="100"/>
        <c:tickLblSkip val="1"/>
        <c:tickMarkSkip val="1"/>
        <c:noMultiLvlLbl val="0"/>
      </c:catAx>
      <c:valAx>
        <c:axId val="168814464"/>
        <c:scaling>
          <c:orientation val="minMax"/>
          <c:max val="12"/>
        </c:scaling>
        <c:delete val="0"/>
        <c:axPos val="l"/>
        <c:numFmt formatCode="#,##0" sourceLinked="0"/>
        <c:majorTickMark val="out"/>
        <c:minorTickMark val="none"/>
        <c:tickLblPos val="nextTo"/>
        <c:spPr>
          <a:ln w="3516">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pt-BR"/>
          </a:p>
        </c:txPr>
        <c:crossAx val="168812928"/>
        <c:crosses val="autoZero"/>
        <c:crossBetween val="between"/>
      </c:valAx>
      <c:spPr>
        <a:noFill/>
        <a:ln w="28126">
          <a:noFill/>
        </a:ln>
      </c:spPr>
    </c:plotArea>
    <c:plotVisOnly val="1"/>
    <c:dispBlanksAs val="gap"/>
    <c:showDLblsOverMax val="0"/>
  </c:chart>
  <c:spPr>
    <a:noFill/>
    <a:ln>
      <a:noFill/>
    </a:ln>
  </c:spPr>
  <c:txPr>
    <a:bodyPr/>
    <a:lstStyle/>
    <a:p>
      <a:pPr>
        <a:defRPr sz="1440" b="0" i="0" u="none" strike="noStrike" baseline="0">
          <a:solidFill>
            <a:schemeClr val="tx1"/>
          </a:solidFill>
          <a:latin typeface="Times New Roman"/>
          <a:ea typeface="Times New Roman"/>
          <a:cs typeface="Times New Roman"/>
        </a:defRPr>
      </a:pPr>
      <a:endParaRPr lang="pt-B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014167650531289E-2"/>
          <c:y val="3.4000000000000002E-2"/>
          <c:w val="0.96103896103896069"/>
          <c:h val="0.83200000000000029"/>
        </c:manualLayout>
      </c:layout>
      <c:barChart>
        <c:barDir val="col"/>
        <c:grouping val="clustered"/>
        <c:varyColors val="0"/>
        <c:ser>
          <c:idx val="0"/>
          <c:order val="0"/>
          <c:spPr>
            <a:solidFill>
              <a:srgbClr val="000090"/>
            </a:solidFill>
            <a:ln w="13463">
              <a:solidFill>
                <a:schemeClr val="tx1"/>
              </a:solidFill>
              <a:prstDash val="solid"/>
            </a:ln>
          </c:spPr>
          <c:invertIfNegative val="0"/>
          <c:dPt>
            <c:idx val="6"/>
            <c:invertIfNegative val="0"/>
            <c:bubble3D val="0"/>
            <c:spPr>
              <a:solidFill>
                <a:srgbClr val="7ABAFF"/>
              </a:solidFill>
              <a:ln w="13463">
                <a:solidFill>
                  <a:schemeClr val="tx1"/>
                </a:solidFill>
                <a:prstDash val="solid"/>
              </a:ln>
            </c:spPr>
            <c:extLst>
              <c:ext xmlns:c16="http://schemas.microsoft.com/office/drawing/2014/chart" uri="{C3380CC4-5D6E-409C-BE32-E72D297353CC}">
                <c16:uniqueId val="{00000000-24E7-421A-8E81-3D35E129E339}"/>
              </c:ext>
            </c:extLst>
          </c:dPt>
          <c:dLbls>
            <c:dLbl>
              <c:idx val="11"/>
              <c:numFmt formatCode="#,##0.0" sourceLinked="0"/>
              <c:spPr>
                <a:noFill/>
                <a:ln w="26926">
                  <a:noFill/>
                </a:ln>
              </c:spPr>
              <c:txPr>
                <a:bodyPr/>
                <a:lstStyle/>
                <a:p>
                  <a:pPr>
                    <a:defRPr sz="1600" b="1" i="0" u="none" strike="noStrike" baseline="0">
                      <a:solidFill>
                        <a:schemeClr val="tx1"/>
                      </a:solidFill>
                      <a:latin typeface="+mn-lt"/>
                      <a:ea typeface="Times New Roman"/>
                      <a:cs typeface="Times New Roman"/>
                    </a:defRPr>
                  </a:pPr>
                  <a:endParaRPr lang="pt-BR"/>
                </a:p>
              </c:txPr>
              <c:dLblPos val="outEnd"/>
              <c:showLegendKey val="0"/>
              <c:showVal val="1"/>
              <c:showCatName val="0"/>
              <c:showSerName val="0"/>
              <c:showPercent val="0"/>
              <c:showBubbleSize val="0"/>
              <c:extLst>
                <c:ext xmlns:c16="http://schemas.microsoft.com/office/drawing/2014/chart" uri="{C3380CC4-5D6E-409C-BE32-E72D297353CC}">
                  <c16:uniqueId val="{00000001-24E7-421A-8E81-3D35E129E339}"/>
                </c:ext>
              </c:extLst>
            </c:dLbl>
            <c:numFmt formatCode="#,##0.0" sourceLinked="0"/>
            <c:spPr>
              <a:noFill/>
              <a:ln w="26926">
                <a:noFill/>
              </a:ln>
            </c:spPr>
            <c:txPr>
              <a:bodyPr/>
              <a:lstStyle/>
              <a:p>
                <a:pPr>
                  <a:defRPr sz="1600" b="1" i="0" u="none" strike="noStrike" baseline="0">
                    <a:solidFill>
                      <a:schemeClr val="tx1"/>
                    </a:solidFill>
                    <a:latin typeface="+mn-lt"/>
                    <a:ea typeface="Arial"/>
                    <a:cs typeface="Arial"/>
                  </a:defRPr>
                </a:pPr>
                <a:endParaRPr lang="pt-B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Sheet1!$A$1:$A$12</c:f>
              <c:strCache>
                <c:ptCount val="12"/>
                <c:pt idx="0">
                  <c:v>JPN*</c:v>
                </c:pt>
                <c:pt idx="1">
                  <c:v>GER</c:v>
                </c:pt>
                <c:pt idx="2">
                  <c:v>CAN*</c:v>
                </c:pt>
                <c:pt idx="3">
                  <c:v>FR</c:v>
                </c:pt>
                <c:pt idx="4">
                  <c:v>AUS</c:v>
                </c:pt>
                <c:pt idx="5">
                  <c:v>NETH</c:v>
                </c:pt>
                <c:pt idx="6">
                  <c:v>OECD Median</c:v>
                </c:pt>
                <c:pt idx="7">
                  <c:v>NOR**</c:v>
                </c:pt>
                <c:pt idx="8">
                  <c:v>UK**</c:v>
                </c:pt>
                <c:pt idx="9">
                  <c:v>DEN*</c:v>
                </c:pt>
                <c:pt idx="10">
                  <c:v>US**</c:v>
                </c:pt>
                <c:pt idx="11">
                  <c:v>SWE</c:v>
                </c:pt>
              </c:strCache>
            </c:strRef>
          </c:cat>
          <c:val>
            <c:numRef>
              <c:f>Sheet1!$B$1:$B$12</c:f>
              <c:numCache>
                <c:formatCode>General</c:formatCode>
                <c:ptCount val="12"/>
                <c:pt idx="0">
                  <c:v>13.1</c:v>
                </c:pt>
                <c:pt idx="1">
                  <c:v>9.7000000000000011</c:v>
                </c:pt>
                <c:pt idx="2">
                  <c:v>7.4</c:v>
                </c:pt>
                <c:pt idx="3">
                  <c:v>6.8</c:v>
                </c:pt>
                <c:pt idx="4">
                  <c:v>6.7</c:v>
                </c:pt>
                <c:pt idx="5">
                  <c:v>6.6</c:v>
                </c:pt>
                <c:pt idx="6">
                  <c:v>6.6</c:v>
                </c:pt>
                <c:pt idx="7">
                  <c:v>5.2</c:v>
                </c:pt>
                <c:pt idx="8">
                  <c:v>5</c:v>
                </c:pt>
                <c:pt idx="9">
                  <c:v>4.5999999999999996</c:v>
                </c:pt>
                <c:pt idx="10">
                  <c:v>4.0999999999999996</c:v>
                </c:pt>
                <c:pt idx="11">
                  <c:v>3</c:v>
                </c:pt>
              </c:numCache>
            </c:numRef>
          </c:val>
          <c:extLst>
            <c:ext xmlns:c16="http://schemas.microsoft.com/office/drawing/2014/chart" uri="{C3380CC4-5D6E-409C-BE32-E72D297353CC}">
              <c16:uniqueId val="{00000002-24E7-421A-8E81-3D35E129E339}"/>
            </c:ext>
          </c:extLst>
        </c:ser>
        <c:dLbls>
          <c:showLegendKey val="0"/>
          <c:showVal val="1"/>
          <c:showCatName val="0"/>
          <c:showSerName val="0"/>
          <c:showPercent val="0"/>
          <c:showBubbleSize val="0"/>
        </c:dLbls>
        <c:gapWidth val="100"/>
        <c:axId val="233572608"/>
        <c:axId val="233586688"/>
      </c:barChart>
      <c:catAx>
        <c:axId val="233572608"/>
        <c:scaling>
          <c:orientation val="minMax"/>
        </c:scaling>
        <c:delete val="0"/>
        <c:axPos val="b"/>
        <c:numFmt formatCode="General" sourceLinked="1"/>
        <c:majorTickMark val="out"/>
        <c:minorTickMark val="none"/>
        <c:tickLblPos val="nextTo"/>
        <c:spPr>
          <a:ln w="3366">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pt-BR"/>
          </a:p>
        </c:txPr>
        <c:crossAx val="233586688"/>
        <c:crosses val="autoZero"/>
        <c:auto val="1"/>
        <c:lblAlgn val="ctr"/>
        <c:lblOffset val="100"/>
        <c:tickLblSkip val="1"/>
        <c:tickMarkSkip val="1"/>
        <c:noMultiLvlLbl val="0"/>
      </c:catAx>
      <c:valAx>
        <c:axId val="233586688"/>
        <c:scaling>
          <c:orientation val="minMax"/>
          <c:max val="14"/>
        </c:scaling>
        <c:delete val="0"/>
        <c:axPos val="l"/>
        <c:numFmt formatCode="#,##0" sourceLinked="0"/>
        <c:majorTickMark val="out"/>
        <c:minorTickMark val="none"/>
        <c:tickLblPos val="nextTo"/>
        <c:spPr>
          <a:ln w="3366">
            <a:solidFill>
              <a:schemeClr val="tx1"/>
            </a:solidFill>
            <a:prstDash val="solid"/>
          </a:ln>
        </c:spPr>
        <c:txPr>
          <a:bodyPr rot="0" vert="horz"/>
          <a:lstStyle/>
          <a:p>
            <a:pPr>
              <a:defRPr sz="1484" b="1" i="0" u="none" strike="noStrike" baseline="0">
                <a:solidFill>
                  <a:schemeClr val="tx1"/>
                </a:solidFill>
                <a:latin typeface="Arial"/>
                <a:ea typeface="Arial"/>
                <a:cs typeface="Arial"/>
              </a:defRPr>
            </a:pPr>
            <a:endParaRPr lang="pt-BR"/>
          </a:p>
        </c:txPr>
        <c:crossAx val="233572608"/>
        <c:crosses val="autoZero"/>
        <c:crossBetween val="between"/>
        <c:majorUnit val="2"/>
      </c:valAx>
      <c:spPr>
        <a:noFill/>
        <a:ln w="26926">
          <a:noFill/>
        </a:ln>
      </c:spPr>
    </c:plotArea>
    <c:plotVisOnly val="1"/>
    <c:dispBlanksAs val="gap"/>
    <c:showDLblsOverMax val="0"/>
  </c:chart>
  <c:spPr>
    <a:noFill/>
    <a:ln>
      <a:noFill/>
    </a:ln>
  </c:spPr>
  <c:txPr>
    <a:bodyPr/>
    <a:lstStyle/>
    <a:p>
      <a:pPr>
        <a:defRPr sz="1378" b="0" i="0" u="none" strike="noStrike" baseline="0">
          <a:solidFill>
            <a:schemeClr val="tx1"/>
          </a:solidFill>
          <a:latin typeface="Times New Roman"/>
          <a:ea typeface="Times New Roman"/>
          <a:cs typeface="Times New Roman"/>
        </a:defRPr>
      </a:pPr>
      <a:endParaRPr lang="pt-B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3957845433255321E-2"/>
          <c:y val="6.0483870967741916E-2"/>
          <c:w val="0.96721311475409799"/>
          <c:h val="0.8246378354491406"/>
        </c:manualLayout>
      </c:layout>
      <c:barChart>
        <c:barDir val="col"/>
        <c:grouping val="clustered"/>
        <c:varyColors val="0"/>
        <c:ser>
          <c:idx val="0"/>
          <c:order val="0"/>
          <c:spPr>
            <a:solidFill>
              <a:srgbClr val="000090"/>
            </a:solidFill>
            <a:ln w="13364">
              <a:solidFill>
                <a:schemeClr val="tx1"/>
              </a:solidFill>
              <a:prstDash val="solid"/>
            </a:ln>
          </c:spPr>
          <c:invertIfNegative val="0"/>
          <c:dPt>
            <c:idx val="6"/>
            <c:invertIfNegative val="0"/>
            <c:bubble3D val="0"/>
            <c:spPr>
              <a:solidFill>
                <a:srgbClr val="7ABAFF"/>
              </a:solidFill>
              <a:ln w="13364">
                <a:solidFill>
                  <a:schemeClr val="tx1"/>
                </a:solidFill>
                <a:prstDash val="solid"/>
              </a:ln>
            </c:spPr>
            <c:extLst>
              <c:ext xmlns:c16="http://schemas.microsoft.com/office/drawing/2014/chart" uri="{C3380CC4-5D6E-409C-BE32-E72D297353CC}">
                <c16:uniqueId val="{00000000-25BC-4656-8CE1-027635134997}"/>
              </c:ext>
            </c:extLst>
          </c:dPt>
          <c:dLbls>
            <c:numFmt formatCode="#,##0.0" sourceLinked="0"/>
            <c:spPr>
              <a:noFill/>
              <a:ln w="26728">
                <a:noFill/>
              </a:ln>
            </c:spPr>
            <c:txPr>
              <a:bodyPr/>
              <a:lstStyle/>
              <a:p>
                <a:pPr>
                  <a:defRPr sz="1600" b="1" i="0" u="none" strike="noStrike" baseline="0">
                    <a:solidFill>
                      <a:schemeClr val="tx1"/>
                    </a:solidFill>
                    <a:latin typeface="Arial"/>
                    <a:ea typeface="Arial"/>
                    <a:cs typeface="Arial"/>
                  </a:defRPr>
                </a:pPr>
                <a:endParaRPr lang="pt-B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Sheet1!$A$1:$A$12</c:f>
              <c:strCache>
                <c:ptCount val="12"/>
                <c:pt idx="0">
                  <c:v>SWE*</c:v>
                </c:pt>
                <c:pt idx="1">
                  <c:v>GER</c:v>
                </c:pt>
                <c:pt idx="2">
                  <c:v>SWIZ</c:v>
                </c:pt>
                <c:pt idx="3">
                  <c:v>NOR</c:v>
                </c:pt>
                <c:pt idx="4">
                  <c:v>DEN**</c:v>
                </c:pt>
                <c:pt idx="5">
                  <c:v>AUS</c:v>
                </c:pt>
                <c:pt idx="6">
                  <c:v>OECD Median</c:v>
                </c:pt>
                <c:pt idx="7">
                  <c:v>FR</c:v>
                </c:pt>
                <c:pt idx="8">
                  <c:v>UK</c:v>
                </c:pt>
                <c:pt idx="9">
                  <c:v>NZ</c:v>
                </c:pt>
                <c:pt idx="10">
                  <c:v>US</c:v>
                </c:pt>
                <c:pt idx="11">
                  <c:v>JPN*</c:v>
                </c:pt>
              </c:strCache>
            </c:strRef>
          </c:cat>
          <c:val>
            <c:numRef>
              <c:f>Sheet1!$B$1:$B$12</c:f>
              <c:numCache>
                <c:formatCode>General</c:formatCode>
                <c:ptCount val="12"/>
                <c:pt idx="0">
                  <c:v>3.86</c:v>
                </c:pt>
                <c:pt idx="1">
                  <c:v>3.84</c:v>
                </c:pt>
                <c:pt idx="2">
                  <c:v>3.8299999999999987</c:v>
                </c:pt>
                <c:pt idx="3">
                  <c:v>3.72</c:v>
                </c:pt>
                <c:pt idx="4">
                  <c:v>3.48</c:v>
                </c:pt>
                <c:pt idx="5">
                  <c:v>3.3099999999999987</c:v>
                </c:pt>
                <c:pt idx="6">
                  <c:v>3.165</c:v>
                </c:pt>
                <c:pt idx="7">
                  <c:v>3.07</c:v>
                </c:pt>
                <c:pt idx="8">
                  <c:v>2.8099999999999987</c:v>
                </c:pt>
                <c:pt idx="9">
                  <c:v>2.64</c:v>
                </c:pt>
                <c:pt idx="10">
                  <c:v>2.46</c:v>
                </c:pt>
                <c:pt idx="11">
                  <c:v>2.21</c:v>
                </c:pt>
              </c:numCache>
            </c:numRef>
          </c:val>
          <c:extLst>
            <c:ext xmlns:c16="http://schemas.microsoft.com/office/drawing/2014/chart" uri="{C3380CC4-5D6E-409C-BE32-E72D297353CC}">
              <c16:uniqueId val="{00000001-25BC-4656-8CE1-027635134997}"/>
            </c:ext>
          </c:extLst>
        </c:ser>
        <c:dLbls>
          <c:showLegendKey val="0"/>
          <c:showVal val="1"/>
          <c:showCatName val="0"/>
          <c:showSerName val="0"/>
          <c:showPercent val="0"/>
          <c:showBubbleSize val="0"/>
        </c:dLbls>
        <c:gapWidth val="100"/>
        <c:axId val="168734720"/>
        <c:axId val="168736256"/>
      </c:barChart>
      <c:catAx>
        <c:axId val="168734720"/>
        <c:scaling>
          <c:orientation val="minMax"/>
        </c:scaling>
        <c:delete val="0"/>
        <c:axPos val="b"/>
        <c:numFmt formatCode="General" sourceLinked="1"/>
        <c:majorTickMark val="out"/>
        <c:minorTickMark val="none"/>
        <c:tickLblPos val="nextTo"/>
        <c:spPr>
          <a:ln w="3341">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pt-BR"/>
          </a:p>
        </c:txPr>
        <c:crossAx val="168736256"/>
        <c:crosses val="autoZero"/>
        <c:auto val="1"/>
        <c:lblAlgn val="ctr"/>
        <c:lblOffset val="100"/>
        <c:tickLblSkip val="1"/>
        <c:tickMarkSkip val="1"/>
        <c:noMultiLvlLbl val="0"/>
      </c:catAx>
      <c:valAx>
        <c:axId val="168736256"/>
        <c:scaling>
          <c:orientation val="minMax"/>
          <c:max val="5"/>
          <c:min val="0"/>
        </c:scaling>
        <c:delete val="0"/>
        <c:axPos val="l"/>
        <c:numFmt formatCode="#,##0" sourceLinked="0"/>
        <c:majorTickMark val="out"/>
        <c:minorTickMark val="none"/>
        <c:tickLblPos val="nextTo"/>
        <c:spPr>
          <a:ln w="3341">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pt-BR"/>
          </a:p>
        </c:txPr>
        <c:crossAx val="168734720"/>
        <c:crosses val="autoZero"/>
        <c:crossBetween val="between"/>
        <c:majorUnit val="1"/>
      </c:valAx>
      <c:spPr>
        <a:noFill/>
        <a:ln w="26728">
          <a:noFill/>
        </a:ln>
      </c:spPr>
    </c:plotArea>
    <c:plotVisOnly val="1"/>
    <c:dispBlanksAs val="gap"/>
    <c:showDLblsOverMax val="0"/>
  </c:chart>
  <c:spPr>
    <a:noFill/>
    <a:ln>
      <a:noFill/>
    </a:ln>
  </c:spPr>
  <c:txPr>
    <a:bodyPr/>
    <a:lstStyle/>
    <a:p>
      <a:pPr>
        <a:defRPr sz="1368" b="0" i="0" u="none" strike="noStrike" baseline="0">
          <a:solidFill>
            <a:schemeClr val="tx1"/>
          </a:solidFill>
          <a:latin typeface="Times New Roman"/>
          <a:ea typeface="Times New Roman"/>
          <a:cs typeface="Times New Roman"/>
        </a:defRPr>
      </a:pPr>
      <a:endParaRPr lang="pt-B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8054522924411E-2"/>
          <c:y val="3.4000000000000002E-2"/>
          <c:w val="0.93804213135068204"/>
          <c:h val="0.83200000000000029"/>
        </c:manualLayout>
      </c:layout>
      <c:barChart>
        <c:barDir val="col"/>
        <c:grouping val="clustered"/>
        <c:varyColors val="0"/>
        <c:ser>
          <c:idx val="0"/>
          <c:order val="0"/>
          <c:spPr>
            <a:solidFill>
              <a:srgbClr val="000090"/>
            </a:solidFill>
            <a:ln w="13736">
              <a:solidFill>
                <a:schemeClr val="tx1"/>
              </a:solidFill>
              <a:prstDash val="solid"/>
            </a:ln>
          </c:spPr>
          <c:invertIfNegative val="0"/>
          <c:dPt>
            <c:idx val="6"/>
            <c:invertIfNegative val="0"/>
            <c:bubble3D val="0"/>
            <c:spPr>
              <a:solidFill>
                <a:srgbClr val="7ABAFF"/>
              </a:solidFill>
              <a:ln w="13736">
                <a:solidFill>
                  <a:schemeClr val="tx1"/>
                </a:solidFill>
                <a:prstDash val="solid"/>
              </a:ln>
            </c:spPr>
            <c:extLst>
              <c:ext xmlns:c16="http://schemas.microsoft.com/office/drawing/2014/chart" uri="{C3380CC4-5D6E-409C-BE32-E72D297353CC}">
                <c16:uniqueId val="{00000000-9EFD-4E5C-A91E-5D3FC9C507AD}"/>
              </c:ext>
            </c:extLst>
          </c:dPt>
          <c:dLbls>
            <c:numFmt formatCode="#,##0.0" sourceLinked="0"/>
            <c:spPr>
              <a:noFill/>
              <a:ln w="27473">
                <a:noFill/>
              </a:ln>
            </c:spPr>
            <c:txPr>
              <a:bodyPr/>
              <a:lstStyle/>
              <a:p>
                <a:pPr>
                  <a:defRPr sz="1600" b="1" i="0" u="none" strike="noStrike" baseline="0">
                    <a:solidFill>
                      <a:schemeClr val="tx1"/>
                    </a:solidFill>
                    <a:latin typeface="Arial"/>
                    <a:ea typeface="Arial"/>
                    <a:cs typeface="Arial"/>
                  </a:defRPr>
                </a:pPr>
                <a:endParaRPr lang="pt-B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Sheet1!$A$1:$A$14</c:f>
              <c:strCache>
                <c:ptCount val="14"/>
                <c:pt idx="0">
                  <c:v>JPN</c:v>
                </c:pt>
                <c:pt idx="1">
                  <c:v>GER</c:v>
                </c:pt>
                <c:pt idx="2">
                  <c:v>FR</c:v>
                </c:pt>
                <c:pt idx="3">
                  <c:v>AUS*</c:v>
                </c:pt>
                <c:pt idx="4">
                  <c:v>NETH</c:v>
                </c:pt>
                <c:pt idx="5">
                  <c:v>SWIZ</c:v>
                </c:pt>
                <c:pt idx="6">
                  <c:v>OECD Median</c:v>
                </c:pt>
                <c:pt idx="7">
                  <c:v>DEN*</c:v>
                </c:pt>
                <c:pt idx="8">
                  <c:v>NZ</c:v>
                </c:pt>
                <c:pt idx="9">
                  <c:v>US*</c:v>
                </c:pt>
                <c:pt idx="10">
                  <c:v>UK</c:v>
                </c:pt>
                <c:pt idx="11">
                  <c:v>NOR</c:v>
                </c:pt>
                <c:pt idx="12">
                  <c:v>SWE</c:v>
                </c:pt>
                <c:pt idx="13">
                  <c:v>CAN*</c:v>
                </c:pt>
              </c:strCache>
            </c:strRef>
          </c:cat>
          <c:val>
            <c:numRef>
              <c:f>Sheet1!$B$1:$B$14</c:f>
              <c:numCache>
                <c:formatCode>General</c:formatCode>
                <c:ptCount val="14"/>
                <c:pt idx="0">
                  <c:v>7.95</c:v>
                </c:pt>
                <c:pt idx="1">
                  <c:v>5.33</c:v>
                </c:pt>
                <c:pt idx="2">
                  <c:v>3.4299999999999997</c:v>
                </c:pt>
                <c:pt idx="3">
                  <c:v>3.38</c:v>
                </c:pt>
                <c:pt idx="4">
                  <c:v>3.3299999999999987</c:v>
                </c:pt>
                <c:pt idx="5">
                  <c:v>3.03</c:v>
                </c:pt>
                <c:pt idx="6">
                  <c:v>2.9949999999999997</c:v>
                </c:pt>
                <c:pt idx="7">
                  <c:v>2.8699999999999997</c:v>
                </c:pt>
                <c:pt idx="8">
                  <c:v>2.61</c:v>
                </c:pt>
                <c:pt idx="9">
                  <c:v>2.56</c:v>
                </c:pt>
                <c:pt idx="10">
                  <c:v>2.4099999999999997</c:v>
                </c:pt>
                <c:pt idx="11">
                  <c:v>2.4</c:v>
                </c:pt>
                <c:pt idx="12">
                  <c:v>2.0099999999999998</c:v>
                </c:pt>
                <c:pt idx="13">
                  <c:v>1.73</c:v>
                </c:pt>
              </c:numCache>
            </c:numRef>
          </c:val>
          <c:extLst>
            <c:ext xmlns:c16="http://schemas.microsoft.com/office/drawing/2014/chart" uri="{C3380CC4-5D6E-409C-BE32-E72D297353CC}">
              <c16:uniqueId val="{00000001-9EFD-4E5C-A91E-5D3FC9C507AD}"/>
            </c:ext>
          </c:extLst>
        </c:ser>
        <c:dLbls>
          <c:showLegendKey val="0"/>
          <c:showVal val="1"/>
          <c:showCatName val="0"/>
          <c:showSerName val="0"/>
          <c:showPercent val="0"/>
          <c:showBubbleSize val="0"/>
        </c:dLbls>
        <c:gapWidth val="100"/>
        <c:axId val="168838656"/>
        <c:axId val="168840192"/>
      </c:barChart>
      <c:catAx>
        <c:axId val="168838656"/>
        <c:scaling>
          <c:orientation val="minMax"/>
        </c:scaling>
        <c:delete val="0"/>
        <c:axPos val="b"/>
        <c:numFmt formatCode="General" sourceLinked="1"/>
        <c:majorTickMark val="out"/>
        <c:minorTickMark val="none"/>
        <c:tickLblPos val="nextTo"/>
        <c:spPr>
          <a:ln w="3434">
            <a:solidFill>
              <a:schemeClr val="tx1"/>
            </a:solidFill>
            <a:prstDash val="solid"/>
          </a:ln>
        </c:spPr>
        <c:txPr>
          <a:bodyPr rot="0" vert="horz"/>
          <a:lstStyle/>
          <a:p>
            <a:pPr>
              <a:defRPr sz="1300" b="1" i="0" u="none" strike="noStrike" baseline="0">
                <a:solidFill>
                  <a:schemeClr val="tx1"/>
                </a:solidFill>
                <a:latin typeface="Arial"/>
                <a:ea typeface="Arial"/>
                <a:cs typeface="Arial"/>
              </a:defRPr>
            </a:pPr>
            <a:endParaRPr lang="pt-BR"/>
          </a:p>
        </c:txPr>
        <c:crossAx val="168840192"/>
        <c:crosses val="autoZero"/>
        <c:auto val="1"/>
        <c:lblAlgn val="ctr"/>
        <c:lblOffset val="100"/>
        <c:tickLblSkip val="1"/>
        <c:tickMarkSkip val="1"/>
        <c:noMultiLvlLbl val="0"/>
      </c:catAx>
      <c:valAx>
        <c:axId val="168840192"/>
        <c:scaling>
          <c:orientation val="minMax"/>
          <c:max val="10"/>
          <c:min val="0"/>
        </c:scaling>
        <c:delete val="0"/>
        <c:axPos val="l"/>
        <c:numFmt formatCode="#,##0" sourceLinked="0"/>
        <c:majorTickMark val="out"/>
        <c:minorTickMark val="none"/>
        <c:tickLblPos val="nextTo"/>
        <c:spPr>
          <a:ln w="3434">
            <a:solidFill>
              <a:schemeClr val="tx1"/>
            </a:solidFill>
            <a:prstDash val="solid"/>
          </a:ln>
        </c:spPr>
        <c:txPr>
          <a:bodyPr rot="0" vert="horz"/>
          <a:lstStyle/>
          <a:p>
            <a:pPr>
              <a:defRPr sz="1514" b="1" i="0" u="none" strike="noStrike" baseline="0">
                <a:solidFill>
                  <a:schemeClr val="tx1"/>
                </a:solidFill>
                <a:latin typeface="Arial"/>
                <a:ea typeface="Arial"/>
                <a:cs typeface="Arial"/>
              </a:defRPr>
            </a:pPr>
            <a:endParaRPr lang="pt-BR"/>
          </a:p>
        </c:txPr>
        <c:crossAx val="168838656"/>
        <c:crosses val="autoZero"/>
        <c:crossBetween val="between"/>
        <c:majorUnit val="2"/>
      </c:valAx>
      <c:spPr>
        <a:noFill/>
        <a:ln w="27473">
          <a:noFill/>
        </a:ln>
      </c:spPr>
    </c:plotArea>
    <c:plotVisOnly val="1"/>
    <c:dispBlanksAs val="gap"/>
    <c:showDLblsOverMax val="0"/>
  </c:chart>
  <c:spPr>
    <a:noFill/>
    <a:ln>
      <a:noFill/>
    </a:ln>
  </c:spPr>
  <c:txPr>
    <a:bodyPr/>
    <a:lstStyle/>
    <a:p>
      <a:pPr>
        <a:defRPr sz="1379" b="0" i="0" u="none" strike="noStrike" baseline="0">
          <a:solidFill>
            <a:schemeClr val="tx1"/>
          </a:solidFill>
          <a:latin typeface="Times New Roman"/>
          <a:ea typeface="Times New Roman"/>
          <a:cs typeface="Times New Roman"/>
        </a:defRPr>
      </a:pPr>
      <a:endParaRPr lang="pt-BR"/>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8E7DDF-2455-4749-A06F-6CF16FCD0412}" type="datetimeFigureOut">
              <a:rPr lang="pt-BR" smtClean="0"/>
              <a:t>23/03/2017</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76DCA5-4AC1-4C5D-AED9-510C29B719D4}" type="slidenum">
              <a:rPr lang="pt-BR" smtClean="0"/>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pPr>
              <a:defRPr/>
            </a:pPr>
            <a:fld id="{C94DC43E-3AA4-400E-B6CD-F9BAC5AC1946}" type="slidenum">
              <a:rPr lang="en-US">
                <a:solidFill>
                  <a:prstClr val="black"/>
                </a:solidFill>
              </a:rPr>
              <a:pPr>
                <a:defRPr/>
              </a:pPr>
              <a:t>15</a:t>
            </a:fld>
            <a:endParaRPr lang="en-US">
              <a:solidFill>
                <a:prstClr val="black"/>
              </a:solidFill>
            </a:endParaRPr>
          </a:p>
        </p:txBody>
      </p:sp>
      <p:sp>
        <p:nvSpPr>
          <p:cNvPr id="297986" name="Rectangle 2"/>
          <p:cNvSpPr>
            <a:spLocks noGrp="1" noRot="1" noChangeAspect="1" noChangeArrowheads="1" noTextEdit="1"/>
          </p:cNvSpPr>
          <p:nvPr>
            <p:ph type="sldImg"/>
          </p:nvPr>
        </p:nvSpPr>
        <p:spPr>
          <a:xfrm>
            <a:off x="1144588" y="687388"/>
            <a:ext cx="4572000" cy="3429000"/>
          </a:xfrm>
          <a:ln/>
        </p:spPr>
      </p:sp>
      <p:sp>
        <p:nvSpPr>
          <p:cNvPr id="297987" name="Rectangle 3"/>
          <p:cNvSpPr>
            <a:spLocks noGrp="1" noChangeArrowheads="1"/>
          </p:cNvSpPr>
          <p:nvPr>
            <p:ph type="body" idx="1"/>
          </p:nvPr>
        </p:nvSpPr>
        <p:spPr>
          <a:xfrm>
            <a:off x="686421" y="4344026"/>
            <a:ext cx="5485158" cy="4112926"/>
          </a:xfrm>
          <a:noFill/>
          <a:ln/>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4277C1-4652-469B-BAB0-FD4662F642A6}" type="slidenum">
              <a:rPr lang="en-US"/>
              <a:pPr/>
              <a:t>24</a:t>
            </a:fld>
            <a:endParaRPr lang="en-US"/>
          </a:p>
        </p:txBody>
      </p:sp>
      <p:sp>
        <p:nvSpPr>
          <p:cNvPr id="836610" name="Rectangle 2"/>
          <p:cNvSpPr>
            <a:spLocks noGrp="1" noRot="1" noChangeAspect="1" noChangeArrowheads="1" noTextEdit="1"/>
          </p:cNvSpPr>
          <p:nvPr>
            <p:ph type="sldImg"/>
          </p:nvPr>
        </p:nvSpPr>
        <p:spPr>
          <a:xfrm>
            <a:off x="1146175" y="685800"/>
            <a:ext cx="4570413" cy="3429000"/>
          </a:xfrm>
          <a:ln/>
        </p:spPr>
      </p:sp>
      <p:sp>
        <p:nvSpPr>
          <p:cNvPr id="836611" name="Rectangle 3"/>
          <p:cNvSpPr>
            <a:spLocks noGrp="1" noChangeArrowheads="1"/>
          </p:cNvSpPr>
          <p:nvPr>
            <p:ph type="body" idx="1"/>
          </p:nvPr>
        </p:nvSpPr>
        <p:spPr>
          <a:xfrm>
            <a:off x="914401" y="4343401"/>
            <a:ext cx="5029200" cy="4114800"/>
          </a:xfrm>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4277C1-4652-469B-BAB0-FD4662F642A6}" type="slidenum">
              <a:rPr lang="en-US"/>
              <a:pPr/>
              <a:t>25</a:t>
            </a:fld>
            <a:endParaRPr lang="en-US"/>
          </a:p>
        </p:txBody>
      </p:sp>
      <p:sp>
        <p:nvSpPr>
          <p:cNvPr id="836610" name="Rectangle 2"/>
          <p:cNvSpPr>
            <a:spLocks noGrp="1" noRot="1" noChangeAspect="1" noChangeArrowheads="1" noTextEdit="1"/>
          </p:cNvSpPr>
          <p:nvPr>
            <p:ph type="sldImg"/>
          </p:nvPr>
        </p:nvSpPr>
        <p:spPr>
          <a:xfrm>
            <a:off x="1146175" y="685800"/>
            <a:ext cx="4570413" cy="3429000"/>
          </a:xfrm>
          <a:ln/>
        </p:spPr>
      </p:sp>
      <p:sp>
        <p:nvSpPr>
          <p:cNvPr id="836611" name="Rectangle 3"/>
          <p:cNvSpPr>
            <a:spLocks noGrp="1" noChangeArrowheads="1"/>
          </p:cNvSpPr>
          <p:nvPr>
            <p:ph type="body" idx="1"/>
          </p:nvPr>
        </p:nvSpPr>
        <p:spPr>
          <a:xfrm>
            <a:off x="914401" y="4343401"/>
            <a:ext cx="5029200" cy="4114800"/>
          </a:xfrm>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73993F-A133-45F4-B680-1131837B052F}" type="slidenum">
              <a:rPr lang="en-US"/>
              <a:pPr/>
              <a:t>26</a:t>
            </a:fld>
            <a:endParaRPr lang="en-US"/>
          </a:p>
        </p:txBody>
      </p:sp>
      <p:sp>
        <p:nvSpPr>
          <p:cNvPr id="848898" name="Rectangle 2"/>
          <p:cNvSpPr>
            <a:spLocks noGrp="1" noRot="1" noChangeAspect="1" noChangeArrowheads="1" noTextEdit="1"/>
          </p:cNvSpPr>
          <p:nvPr>
            <p:ph type="sldImg"/>
          </p:nvPr>
        </p:nvSpPr>
        <p:spPr>
          <a:xfrm>
            <a:off x="1143000" y="698500"/>
            <a:ext cx="4572000" cy="3429000"/>
          </a:xfrm>
          <a:ln/>
        </p:spPr>
      </p:sp>
      <p:sp>
        <p:nvSpPr>
          <p:cNvPr id="848899" name="Rectangle 3"/>
          <p:cNvSpPr>
            <a:spLocks noGrp="1" noChangeArrowheads="1"/>
          </p:cNvSpPr>
          <p:nvPr>
            <p:ph type="body" idx="1"/>
          </p:nvPr>
        </p:nvSpPr>
        <p:spPr>
          <a:xfrm>
            <a:off x="690567" y="4349752"/>
            <a:ext cx="5476874" cy="4095751"/>
          </a:xfrm>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8D64B7-9EB3-4D2B-8674-BDAA4FA5A4A0}" type="slidenum">
              <a:rPr lang="en-US"/>
              <a:pPr/>
              <a:t>27</a:t>
            </a:fld>
            <a:endParaRPr lang="en-US"/>
          </a:p>
        </p:txBody>
      </p:sp>
      <p:sp>
        <p:nvSpPr>
          <p:cNvPr id="404482" name="Rectangle 2"/>
          <p:cNvSpPr>
            <a:spLocks noGrp="1" noRot="1" noChangeAspect="1" noChangeArrowheads="1" noTextEdit="1"/>
          </p:cNvSpPr>
          <p:nvPr>
            <p:ph type="sldImg"/>
          </p:nvPr>
        </p:nvSpPr>
        <p:spPr>
          <a:xfrm>
            <a:off x="1144588" y="685800"/>
            <a:ext cx="4572000" cy="3429000"/>
          </a:xfrm>
          <a:ln/>
        </p:spPr>
      </p:sp>
      <p:sp>
        <p:nvSpPr>
          <p:cNvPr id="404483" name="Rectangle 3"/>
          <p:cNvSpPr>
            <a:spLocks noGrp="1" noChangeArrowheads="1"/>
          </p:cNvSpPr>
          <p:nvPr>
            <p:ph type="body" idx="1"/>
          </p:nvPr>
        </p:nvSpPr>
        <p:spPr>
          <a:xfrm>
            <a:off x="914401" y="4343401"/>
            <a:ext cx="5029200" cy="4114800"/>
          </a:xfrm>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E2A05-8583-45A4-9DEA-C885CF63D203}" type="slidenum">
              <a:rPr lang="en-US"/>
              <a:pPr/>
              <a:t>28</a:t>
            </a:fld>
            <a:endParaRPr lang="en-US"/>
          </a:p>
        </p:txBody>
      </p:sp>
      <p:sp>
        <p:nvSpPr>
          <p:cNvPr id="840706" name="Rectangle 2"/>
          <p:cNvSpPr>
            <a:spLocks noGrp="1" noRot="1" noChangeAspect="1" noChangeArrowheads="1" noTextEdit="1"/>
          </p:cNvSpPr>
          <p:nvPr>
            <p:ph type="sldImg"/>
          </p:nvPr>
        </p:nvSpPr>
        <p:spPr>
          <a:xfrm>
            <a:off x="1155700" y="695325"/>
            <a:ext cx="4548188" cy="3413125"/>
          </a:xfrm>
          <a:ln/>
        </p:spPr>
      </p:sp>
      <p:sp>
        <p:nvSpPr>
          <p:cNvPr id="840707" name="Rectangle 3"/>
          <p:cNvSpPr>
            <a:spLocks noGrp="1" noChangeArrowheads="1"/>
          </p:cNvSpPr>
          <p:nvPr>
            <p:ph type="body" idx="1"/>
          </p:nvPr>
        </p:nvSpPr>
        <p:spPr>
          <a:xfrm>
            <a:off x="912814" y="4343400"/>
            <a:ext cx="5032375" cy="4113214"/>
          </a:xfrm>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Rectangle 2"/>
          <p:cNvSpPr>
            <a:spLocks noGrp="1" noRot="1" noChangeAspect="1" noChangeArrowheads="1" noTextEdit="1"/>
          </p:cNvSpPr>
          <p:nvPr>
            <p:ph type="sldImg"/>
          </p:nvPr>
        </p:nvSpPr>
        <p:spPr>
          <a:xfrm>
            <a:off x="1146175" y="685800"/>
            <a:ext cx="4570413" cy="3429000"/>
          </a:xfrm>
          <a:ln/>
        </p:spPr>
      </p:sp>
      <p:sp>
        <p:nvSpPr>
          <p:cNvPr id="169986" name="Rectangle 3"/>
          <p:cNvSpPr>
            <a:spLocks noGrp="1" noChangeArrowheads="1"/>
          </p:cNvSpPr>
          <p:nvPr>
            <p:ph type="body" idx="1"/>
          </p:nvPr>
        </p:nvSpPr>
        <p:spPr>
          <a:noFill/>
          <a:ln/>
        </p:spPr>
        <p:txBody>
          <a:bodyPr/>
          <a:lstStyle/>
          <a:p>
            <a:endParaRPr lang="en-US">
              <a:ea typeface="ＭＳ Ｐゴシック"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3" name="Rectangle 2"/>
          <p:cNvSpPr>
            <a:spLocks noGrp="1" noRot="1" noChangeAspect="1" noChangeArrowheads="1" noTextEdit="1"/>
          </p:cNvSpPr>
          <p:nvPr>
            <p:ph type="sldImg"/>
          </p:nvPr>
        </p:nvSpPr>
        <p:spPr>
          <a:ln/>
        </p:spPr>
      </p:sp>
      <p:sp>
        <p:nvSpPr>
          <p:cNvPr id="161794" name="Rectangle 3"/>
          <p:cNvSpPr>
            <a:spLocks noGrp="1" noChangeArrowheads="1"/>
          </p:cNvSpPr>
          <p:nvPr>
            <p:ph type="body" idx="1"/>
          </p:nvPr>
        </p:nvSpPr>
        <p:spPr>
          <a:noFill/>
          <a:ln/>
        </p:spPr>
        <p:txBody>
          <a:bodyPr/>
          <a:lstStyle/>
          <a:p>
            <a:endParaRPr lang="en-US">
              <a:ea typeface="ＭＳ Ｐゴシック"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Rectangle 2"/>
          <p:cNvSpPr>
            <a:spLocks noGrp="1" noRot="1" noChangeAspect="1" noChangeArrowheads="1" noTextEdit="1"/>
          </p:cNvSpPr>
          <p:nvPr>
            <p:ph type="sldImg"/>
          </p:nvPr>
        </p:nvSpPr>
        <p:spPr>
          <a:ln/>
        </p:spPr>
      </p:sp>
      <p:sp>
        <p:nvSpPr>
          <p:cNvPr id="163842" name="Rectangle 3"/>
          <p:cNvSpPr>
            <a:spLocks noGrp="1" noChangeArrowheads="1"/>
          </p:cNvSpPr>
          <p:nvPr>
            <p:ph type="body" idx="1"/>
          </p:nvPr>
        </p:nvSpPr>
        <p:spPr>
          <a:noFill/>
          <a:ln/>
        </p:spPr>
        <p:txBody>
          <a:bodyPr/>
          <a:lstStyle/>
          <a:p>
            <a:r>
              <a:rPr lang="en-US" sz="1600" dirty="0">
                <a:ea typeface="ＭＳ Ｐゴシック" charset="-128"/>
              </a:rPr>
              <a:t>However, when it comes to in-hospital mortality after acute myocardial infarctions, or heart attacks, U.S. performance was middling.  Our mortality rates were better than in five countries but worse than in five others.</a:t>
            </a:r>
          </a:p>
          <a:p>
            <a:endParaRPr lang="en-US" sz="1600" dirty="0">
              <a:ea typeface="ＭＳ Ｐゴシック" charset="-128"/>
            </a:endParaRPr>
          </a:p>
          <a:p>
            <a:endParaRPr lang="en-US" sz="1600" dirty="0">
              <a:ea typeface="ＭＳ Ｐゴシック" charset="-128"/>
            </a:endParaRPr>
          </a:p>
          <a:p>
            <a:endParaRPr lang="en-US" sz="1600" dirty="0">
              <a:ea typeface="ＭＳ Ｐゴシック" charset="-128"/>
            </a:endParaRPr>
          </a:p>
          <a:p>
            <a:endParaRPr lang="en-US" sz="1600" dirty="0">
              <a:ea typeface="ＭＳ Ｐゴシック" charset="-128"/>
            </a:endParaRPr>
          </a:p>
          <a:p>
            <a:endParaRPr lang="en-US" sz="1600" dirty="0">
              <a:ea typeface="ＭＳ Ｐゴシック"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Rot="1" noChangeAspect="1" noChangeArrowheads="1" noTextEdit="1"/>
          </p:cNvSpPr>
          <p:nvPr>
            <p:ph type="sldImg"/>
          </p:nvPr>
        </p:nvSpPr>
        <p:spPr>
          <a:xfrm>
            <a:off x="1146175" y="685800"/>
            <a:ext cx="4570413" cy="3429000"/>
          </a:xfrm>
          <a:ln/>
        </p:spPr>
      </p:sp>
      <p:sp>
        <p:nvSpPr>
          <p:cNvPr id="91138" name="Rectangle 3"/>
          <p:cNvSpPr>
            <a:spLocks noGrp="1" noChangeArrowheads="1"/>
          </p:cNvSpPr>
          <p:nvPr>
            <p:ph type="body" idx="1"/>
          </p:nvPr>
        </p:nvSpPr>
        <p:spPr>
          <a:noFill/>
          <a:ln/>
        </p:spPr>
        <p:txBody>
          <a:bodyPr/>
          <a:lstStyle/>
          <a:p>
            <a:r>
              <a:rPr lang="en-US" sz="1600" dirty="0">
                <a:ea typeface="ＭＳ Ｐゴシック" charset="-128"/>
              </a:rPr>
              <a:t>We also may seem to pay more for diagnostic imaging than in other countries.</a:t>
            </a:r>
          </a:p>
          <a:p>
            <a:endParaRPr lang="en-US" sz="1600" dirty="0">
              <a:ea typeface="ＭＳ Ｐゴシック" charset="-128"/>
            </a:endParaRPr>
          </a:p>
          <a:p>
            <a:r>
              <a:rPr lang="en-US" sz="1600" dirty="0">
                <a:ea typeface="ＭＳ Ｐゴシック" charset="-128"/>
              </a:rPr>
              <a:t>This data is from an annual analysis of health care prices put out by the International Federation of Health Plans.</a:t>
            </a:r>
          </a:p>
          <a:p>
            <a:endParaRPr lang="en-US" sz="1600" dirty="0">
              <a:ea typeface="ＭＳ Ｐゴシック" charset="-128"/>
            </a:endParaRPr>
          </a:p>
          <a:p>
            <a:r>
              <a:rPr lang="en-US" sz="1600" dirty="0">
                <a:ea typeface="ＭＳ Ｐゴシック" charset="-128"/>
              </a:rPr>
              <a:t>It shows the average price for MRI and CT scans charged to U.S. commercial payers is higher than in Switzerland, Germany, and France.</a:t>
            </a:r>
          </a:p>
          <a:p>
            <a:endParaRPr lang="en-US" sz="1600" dirty="0">
              <a:ea typeface="ＭＳ Ｐゴシック"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spect="1" noChangeArrowheads="1" noTextEdit="1"/>
          </p:cNvSpPr>
          <p:nvPr>
            <p:ph type="sldImg"/>
          </p:nvPr>
        </p:nvSpPr>
        <p:spPr>
          <a:ln/>
        </p:spPr>
      </p:sp>
      <p:sp>
        <p:nvSpPr>
          <p:cNvPr id="46082" name="Rectangle 3"/>
          <p:cNvSpPr>
            <a:spLocks noGrp="1" noChangeArrowheads="1"/>
          </p:cNvSpPr>
          <p:nvPr>
            <p:ph type="body" idx="1"/>
          </p:nvPr>
        </p:nvSpPr>
        <p:spPr>
          <a:noFill/>
          <a:ln/>
        </p:spPr>
        <p:txBody>
          <a:bodyPr/>
          <a:lstStyle/>
          <a:p>
            <a:endParaRPr lang="en-US">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pPr>
              <a:defRPr/>
            </a:pPr>
            <a:fld id="{C94DC43E-3AA4-400E-B6CD-F9BAC5AC1946}" type="slidenum">
              <a:rPr lang="en-US">
                <a:solidFill>
                  <a:prstClr val="black"/>
                </a:solidFill>
              </a:rPr>
              <a:pPr>
                <a:defRPr/>
              </a:pPr>
              <a:t>16</a:t>
            </a:fld>
            <a:endParaRPr lang="en-US">
              <a:solidFill>
                <a:prstClr val="black"/>
              </a:solidFill>
            </a:endParaRPr>
          </a:p>
        </p:txBody>
      </p:sp>
      <p:sp>
        <p:nvSpPr>
          <p:cNvPr id="297986" name="Rectangle 2"/>
          <p:cNvSpPr>
            <a:spLocks noGrp="1" noRot="1" noChangeAspect="1" noChangeArrowheads="1" noTextEdit="1"/>
          </p:cNvSpPr>
          <p:nvPr>
            <p:ph type="sldImg"/>
          </p:nvPr>
        </p:nvSpPr>
        <p:spPr>
          <a:xfrm>
            <a:off x="1144588" y="687388"/>
            <a:ext cx="4572000" cy="3429000"/>
          </a:xfrm>
          <a:ln/>
        </p:spPr>
      </p:sp>
      <p:sp>
        <p:nvSpPr>
          <p:cNvPr id="297987" name="Rectangle 3"/>
          <p:cNvSpPr>
            <a:spLocks noGrp="1" noChangeArrowheads="1"/>
          </p:cNvSpPr>
          <p:nvPr>
            <p:ph type="body" idx="1"/>
          </p:nvPr>
        </p:nvSpPr>
        <p:spPr>
          <a:xfrm>
            <a:off x="686421" y="4344026"/>
            <a:ext cx="5485158" cy="4112926"/>
          </a:xfrm>
          <a:noFill/>
          <a:ln/>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E84B28-8E80-4930-BB6C-26621AF74FB0}" type="slidenum">
              <a:rPr lang="en-US"/>
              <a:pPr/>
              <a:t>34</a:t>
            </a:fld>
            <a:endParaRPr lang="en-US"/>
          </a:p>
        </p:txBody>
      </p:sp>
      <p:sp>
        <p:nvSpPr>
          <p:cNvPr id="898050" name="Rectangle 2"/>
          <p:cNvSpPr>
            <a:spLocks noGrp="1" noRot="1" noChangeAspect="1" noChangeArrowheads="1" noTextEdit="1"/>
          </p:cNvSpPr>
          <p:nvPr>
            <p:ph type="sldImg"/>
          </p:nvPr>
        </p:nvSpPr>
        <p:spPr>
          <a:xfrm>
            <a:off x="1146175" y="685800"/>
            <a:ext cx="4570413" cy="3429000"/>
          </a:xfrm>
          <a:ln/>
        </p:spPr>
      </p:sp>
      <p:sp>
        <p:nvSpPr>
          <p:cNvPr id="898051" name="Rectangle 3"/>
          <p:cNvSpPr>
            <a:spLocks noGrp="1" noChangeArrowheads="1"/>
          </p:cNvSpPr>
          <p:nvPr>
            <p:ph type="body" idx="1"/>
          </p:nvPr>
        </p:nvSpPr>
        <p:spPr>
          <a:xfrm>
            <a:off x="914401" y="4343401"/>
            <a:ext cx="5029200" cy="4114800"/>
          </a:xfrm>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E84B28-8E80-4930-BB6C-26621AF74FB0}" type="slidenum">
              <a:rPr lang="en-US"/>
              <a:pPr/>
              <a:t>35</a:t>
            </a:fld>
            <a:endParaRPr lang="en-US"/>
          </a:p>
        </p:txBody>
      </p:sp>
      <p:sp>
        <p:nvSpPr>
          <p:cNvPr id="898050" name="Rectangle 2"/>
          <p:cNvSpPr>
            <a:spLocks noGrp="1" noRot="1" noChangeAspect="1" noChangeArrowheads="1" noTextEdit="1"/>
          </p:cNvSpPr>
          <p:nvPr>
            <p:ph type="sldImg"/>
          </p:nvPr>
        </p:nvSpPr>
        <p:spPr>
          <a:xfrm>
            <a:off x="1146175" y="685800"/>
            <a:ext cx="4570413" cy="3429000"/>
          </a:xfrm>
          <a:ln/>
        </p:spPr>
      </p:sp>
      <p:sp>
        <p:nvSpPr>
          <p:cNvPr id="898051" name="Rectangle 3"/>
          <p:cNvSpPr>
            <a:spLocks noGrp="1" noChangeArrowheads="1"/>
          </p:cNvSpPr>
          <p:nvPr>
            <p:ph type="body" idx="1"/>
          </p:nvPr>
        </p:nvSpPr>
        <p:spPr>
          <a:xfrm>
            <a:off x="914401" y="4343401"/>
            <a:ext cx="5029200" cy="4114800"/>
          </a:xfrm>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pPr>
              <a:defRPr/>
            </a:pPr>
            <a:fld id="{19895D73-D11E-4D5D-A83A-98A993C1B792}" type="slidenum">
              <a:rPr lang="en-US">
                <a:solidFill>
                  <a:prstClr val="black"/>
                </a:solidFill>
              </a:rPr>
              <a:pPr>
                <a:defRPr/>
              </a:pPr>
              <a:t>17</a:t>
            </a:fld>
            <a:endParaRPr lang="en-US">
              <a:solidFill>
                <a:prstClr val="black"/>
              </a:solidFill>
            </a:endParaRPr>
          </a:p>
        </p:txBody>
      </p:sp>
      <p:sp>
        <p:nvSpPr>
          <p:cNvPr id="304130" name="Rectangle 2"/>
          <p:cNvSpPr>
            <a:spLocks noGrp="1" noRot="1" noChangeAspect="1" noChangeArrowheads="1" noTextEdit="1"/>
          </p:cNvSpPr>
          <p:nvPr>
            <p:ph type="sldImg"/>
          </p:nvPr>
        </p:nvSpPr>
        <p:spPr>
          <a:ln/>
        </p:spPr>
      </p:sp>
      <p:sp>
        <p:nvSpPr>
          <p:cNvPr id="304131"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96719A-9F0F-42D7-8D43-2CDBB1771D1C}" type="slidenum">
              <a:rPr lang="en-US"/>
              <a:pPr/>
              <a:t>18</a:t>
            </a:fld>
            <a:endParaRPr lang="en-US"/>
          </a:p>
        </p:txBody>
      </p:sp>
      <p:sp>
        <p:nvSpPr>
          <p:cNvPr id="531458" name="Rectangle 2"/>
          <p:cNvSpPr>
            <a:spLocks noGrp="1" noRot="1" noChangeAspect="1" noChangeArrowheads="1" noTextEdit="1"/>
          </p:cNvSpPr>
          <p:nvPr>
            <p:ph type="sldImg"/>
          </p:nvPr>
        </p:nvSpPr>
        <p:spPr>
          <a:xfrm>
            <a:off x="1144588" y="685800"/>
            <a:ext cx="4572000" cy="3429000"/>
          </a:xfrm>
          <a:ln/>
        </p:spPr>
      </p:sp>
      <p:sp>
        <p:nvSpPr>
          <p:cNvPr id="531459" name="Rectangle 3"/>
          <p:cNvSpPr>
            <a:spLocks noGrp="1" noChangeArrowheads="1"/>
          </p:cNvSpPr>
          <p:nvPr>
            <p:ph type="body" idx="1"/>
          </p:nvPr>
        </p:nvSpPr>
        <p:spPr>
          <a:xfrm>
            <a:off x="914401" y="4343401"/>
            <a:ext cx="5029200" cy="4114800"/>
          </a:xfrm>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F90A40-86BA-49BB-802D-8E54D6DDBD73}" type="slidenum">
              <a:rPr lang="en-US"/>
              <a:pPr/>
              <a:t>21</a:t>
            </a:fld>
            <a:endParaRPr lang="en-US"/>
          </a:p>
        </p:txBody>
      </p:sp>
      <p:sp>
        <p:nvSpPr>
          <p:cNvPr id="400386" name="Rectangle 2"/>
          <p:cNvSpPr>
            <a:spLocks noGrp="1" noRot="1" noChangeAspect="1" noChangeArrowheads="1" noTextEdit="1"/>
          </p:cNvSpPr>
          <p:nvPr>
            <p:ph type="sldImg"/>
          </p:nvPr>
        </p:nvSpPr>
        <p:spPr>
          <a:xfrm>
            <a:off x="1157288" y="693738"/>
            <a:ext cx="4552950" cy="3414712"/>
          </a:xfrm>
          <a:ln/>
        </p:spPr>
      </p:sp>
      <p:sp>
        <p:nvSpPr>
          <p:cNvPr id="400387" name="Rectangle 3"/>
          <p:cNvSpPr>
            <a:spLocks noGrp="1" noChangeArrowheads="1"/>
          </p:cNvSpPr>
          <p:nvPr>
            <p:ph type="body" idx="1"/>
          </p:nvPr>
        </p:nvSpPr>
        <p:spPr>
          <a:xfrm>
            <a:off x="912814" y="4343400"/>
            <a:ext cx="5032375" cy="4113214"/>
          </a:xfrm>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Rot="1" noChangeAspect="1" noChangeArrowheads="1" noTextEdit="1"/>
          </p:cNvSpPr>
          <p:nvPr>
            <p:ph type="sldImg"/>
          </p:nvPr>
        </p:nvSpPr>
        <p:spPr>
          <a:ln/>
        </p:spPr>
      </p:sp>
      <p:sp>
        <p:nvSpPr>
          <p:cNvPr id="70658" name="Rectangle 3"/>
          <p:cNvSpPr>
            <a:spLocks noGrp="1" noChangeArrowheads="1"/>
          </p:cNvSpPr>
          <p:nvPr>
            <p:ph type="body" idx="1"/>
          </p:nvPr>
        </p:nvSpPr>
        <p:spPr>
          <a:noFill/>
          <a:ln/>
        </p:spPr>
        <p:txBody>
          <a:bodyPr/>
          <a:lstStyle/>
          <a:p>
            <a:endParaRPr lang="en-US">
              <a:ea typeface="ＭＳ Ｐゴシック"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4277C1-4652-469B-BAB0-FD4662F642A6}" type="slidenum">
              <a:rPr lang="en-US"/>
              <a:pPr/>
              <a:t>23</a:t>
            </a:fld>
            <a:endParaRPr lang="en-US"/>
          </a:p>
        </p:txBody>
      </p:sp>
      <p:sp>
        <p:nvSpPr>
          <p:cNvPr id="836610" name="Rectangle 2"/>
          <p:cNvSpPr>
            <a:spLocks noGrp="1" noRot="1" noChangeAspect="1" noChangeArrowheads="1" noTextEdit="1"/>
          </p:cNvSpPr>
          <p:nvPr>
            <p:ph type="sldImg"/>
          </p:nvPr>
        </p:nvSpPr>
        <p:spPr>
          <a:xfrm>
            <a:off x="1146175" y="685800"/>
            <a:ext cx="4570413" cy="3429000"/>
          </a:xfrm>
          <a:ln/>
        </p:spPr>
      </p:sp>
      <p:sp>
        <p:nvSpPr>
          <p:cNvPr id="836611" name="Rectangle 3"/>
          <p:cNvSpPr>
            <a:spLocks noGrp="1" noChangeArrowheads="1"/>
          </p:cNvSpPr>
          <p:nvPr>
            <p:ph type="body" idx="1"/>
          </p:nvPr>
        </p:nvSpPr>
        <p:spPr>
          <a:xfrm>
            <a:off x="914401" y="4343401"/>
            <a:ext cx="5029200" cy="4114800"/>
          </a:xfrm>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estilo do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9CDE9760-DD62-4DB0-896B-BE90D0A7C852}" type="datetimeFigureOut">
              <a:rPr lang="pt-BR" smtClean="0"/>
              <a:t>23/03/2017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749F054-29E3-4B77-8F60-568624C69FBB}"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9CDE9760-DD62-4DB0-896B-BE90D0A7C852}" type="datetimeFigureOut">
              <a:rPr lang="pt-BR" smtClean="0"/>
              <a:t>23/03/2017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749F054-29E3-4B77-8F60-568624C69FBB}"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9CDE9760-DD62-4DB0-896B-BE90D0A7C852}" type="datetimeFigureOut">
              <a:rPr lang="pt-BR" smtClean="0"/>
              <a:t>23/03/2017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749F054-29E3-4B77-8F60-568624C69FBB}" type="slidenum">
              <a:rPr lang="pt-BR" smtClean="0"/>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8038"/>
          </a:xfrm>
        </p:spPr>
        <p:txBody>
          <a:bodyPr/>
          <a:lstStyle/>
          <a:p>
            <a:r>
              <a:rPr lang="en-US" dirty="0"/>
              <a:t>Click to edit Master title style</a:t>
            </a:r>
          </a:p>
        </p:txBody>
      </p:sp>
      <p:sp>
        <p:nvSpPr>
          <p:cNvPr id="3" name="Content Placeholder 2"/>
          <p:cNvSpPr>
            <a:spLocks noGrp="1"/>
          </p:cNvSpPr>
          <p:nvPr>
            <p:ph sz="half" idx="1"/>
          </p:nvPr>
        </p:nvSpPr>
        <p:spPr>
          <a:xfrm>
            <a:off x="381000" y="1219200"/>
            <a:ext cx="4114800" cy="16875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219200"/>
            <a:ext cx="4114800" cy="766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2138363"/>
            <a:ext cx="4114800" cy="7683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7010400" y="6381750"/>
            <a:ext cx="2133600" cy="476250"/>
          </a:xfrm>
        </p:spPr>
        <p:txBody>
          <a:bodyPr/>
          <a:lstStyle>
            <a:lvl1pPr>
              <a:defRPr/>
            </a:lvl1pPr>
          </a:lstStyle>
          <a:p>
            <a:fld id="{006E5537-FBA1-48E3-99E9-32E9AB8F891E}" type="slidenum">
              <a:rPr lang="en-US"/>
              <a:pPr/>
              <a:t>‹nº›</a:t>
            </a:fld>
            <a:endParaRPr lang="en-US" dirty="0"/>
          </a:p>
        </p:txBody>
      </p:sp>
    </p:spTree>
    <p:extLst>
      <p:ext uri="{BB962C8B-B14F-4D97-AF65-F5344CB8AC3E}">
        <p14:creationId xmlns:p14="http://schemas.microsoft.com/office/powerpoint/2010/main" val="4007008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9CDE9760-DD62-4DB0-896B-BE90D0A7C852}" type="datetimeFigureOut">
              <a:rPr lang="pt-BR" smtClean="0"/>
              <a:t>23/03/2017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749F054-29E3-4B77-8F60-568624C69FBB}"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do texto mestre</a:t>
            </a:r>
          </a:p>
        </p:txBody>
      </p:sp>
      <p:sp>
        <p:nvSpPr>
          <p:cNvPr id="4" name="Espaço Reservado para Data 3"/>
          <p:cNvSpPr>
            <a:spLocks noGrp="1"/>
          </p:cNvSpPr>
          <p:nvPr>
            <p:ph type="dt" sz="half" idx="10"/>
          </p:nvPr>
        </p:nvSpPr>
        <p:spPr/>
        <p:txBody>
          <a:bodyPr/>
          <a:lstStyle/>
          <a:p>
            <a:fld id="{9CDE9760-DD62-4DB0-896B-BE90D0A7C852}" type="datetimeFigureOut">
              <a:rPr lang="pt-BR" smtClean="0"/>
              <a:t>23/03/2017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749F054-29E3-4B77-8F60-568624C69FBB}"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9CDE9760-DD62-4DB0-896B-BE90D0A7C852}" type="datetimeFigureOut">
              <a:rPr lang="pt-BR" smtClean="0"/>
              <a:t>23/03/2017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749F054-29E3-4B77-8F60-568624C69FBB}"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9CDE9760-DD62-4DB0-896B-BE90D0A7C852}" type="datetimeFigureOut">
              <a:rPr lang="pt-BR" smtClean="0"/>
              <a:t>23/03/2017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3749F054-29E3-4B77-8F60-568624C69FBB}"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Data 2"/>
          <p:cNvSpPr>
            <a:spLocks noGrp="1"/>
          </p:cNvSpPr>
          <p:nvPr>
            <p:ph type="dt" sz="half" idx="10"/>
          </p:nvPr>
        </p:nvSpPr>
        <p:spPr/>
        <p:txBody>
          <a:bodyPr/>
          <a:lstStyle/>
          <a:p>
            <a:fld id="{9CDE9760-DD62-4DB0-896B-BE90D0A7C852}" type="datetimeFigureOut">
              <a:rPr lang="pt-BR" smtClean="0"/>
              <a:t>23/03/2017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3749F054-29E3-4B77-8F60-568624C69FBB}"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9CDE9760-DD62-4DB0-896B-BE90D0A7C852}" type="datetimeFigureOut">
              <a:rPr lang="pt-BR" smtClean="0"/>
              <a:t>23/03/2017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3749F054-29E3-4B77-8F60-568624C69FBB}"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9CDE9760-DD62-4DB0-896B-BE90D0A7C852}" type="datetimeFigureOut">
              <a:rPr lang="pt-BR" smtClean="0"/>
              <a:t>23/03/2017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749F054-29E3-4B77-8F60-568624C69FBB}"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m com Legenda">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estilo do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E9760-DD62-4DB0-896B-BE90D0A7C852}" type="datetimeFigureOut">
              <a:rPr lang="pt-BR" smtClean="0"/>
              <a:t>23/03/2017</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49F054-29E3-4B77-8F60-568624C69FBB}"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chart" Target="../charts/chart19.xml"/></Relationships>
</file>

<file path=ppt/slides/_rels/slide33.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0.xml"/><Relationship Id="rId1" Type="http://schemas.openxmlformats.org/officeDocument/2006/relationships/slideLayout" Target="../slideLayouts/slideLayout6.xml"/><Relationship Id="rId4" Type="http://schemas.openxmlformats.org/officeDocument/2006/relationships/chart" Target="../charts/chart22.xml"/></Relationships>
</file>

<file path=ppt/slides/_rels/slide35.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1.xml"/><Relationship Id="rId1" Type="http://schemas.openxmlformats.org/officeDocument/2006/relationships/slideLayout" Target="../slideLayouts/slideLayout6.xml"/><Relationship Id="rId4" Type="http://schemas.openxmlformats.org/officeDocument/2006/relationships/chart" Target="../charts/chart24.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hyperlink" Target="mailto:ligiabahia55@gmail.com"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611560" y="2420888"/>
            <a:ext cx="7416824" cy="369332"/>
          </a:xfrm>
          <a:prstGeom prst="rect">
            <a:avLst/>
          </a:prstGeom>
          <a:noFill/>
        </p:spPr>
        <p:txBody>
          <a:bodyPr wrap="square" rtlCol="0">
            <a:spAutoFit/>
          </a:bodyPr>
          <a:lstStyle/>
          <a:p>
            <a:r>
              <a:rPr lang="pt-BR" dirty="0"/>
              <a:t>Relação entre o Público e o Privado no Setor Saúde no Brasil</a:t>
            </a:r>
          </a:p>
        </p:txBody>
      </p:sp>
      <p:sp>
        <p:nvSpPr>
          <p:cNvPr id="5" name="CaixaDeTexto 4"/>
          <p:cNvSpPr txBox="1"/>
          <p:nvPr/>
        </p:nvSpPr>
        <p:spPr>
          <a:xfrm>
            <a:off x="6372200" y="5517232"/>
            <a:ext cx="2232248" cy="646331"/>
          </a:xfrm>
          <a:prstGeom prst="rect">
            <a:avLst/>
          </a:prstGeom>
          <a:noFill/>
        </p:spPr>
        <p:txBody>
          <a:bodyPr wrap="square" rtlCol="0">
            <a:spAutoFit/>
          </a:bodyPr>
          <a:lstStyle/>
          <a:p>
            <a:r>
              <a:rPr lang="pt-BR" dirty="0"/>
              <a:t>Ligia Bahia</a:t>
            </a:r>
          </a:p>
          <a:p>
            <a:r>
              <a:rPr lang="pt-BR" dirty="0"/>
              <a:t>UFRJ</a:t>
            </a:r>
          </a:p>
        </p:txBody>
      </p:sp>
      <p:sp>
        <p:nvSpPr>
          <p:cNvPr id="6" name="CaixaDeTexto 5"/>
          <p:cNvSpPr txBox="1"/>
          <p:nvPr/>
        </p:nvSpPr>
        <p:spPr>
          <a:xfrm>
            <a:off x="539552" y="5589240"/>
            <a:ext cx="5184576" cy="646331"/>
          </a:xfrm>
          <a:prstGeom prst="rect">
            <a:avLst/>
          </a:prstGeom>
          <a:noFill/>
        </p:spPr>
        <p:txBody>
          <a:bodyPr wrap="square" rtlCol="0">
            <a:spAutoFit/>
          </a:bodyPr>
          <a:lstStyle/>
          <a:p>
            <a:r>
              <a:rPr lang="pt-BR" dirty="0"/>
              <a:t>Fortaleza</a:t>
            </a:r>
          </a:p>
          <a:p>
            <a:r>
              <a:rPr lang="pt-BR" dirty="0"/>
              <a:t>23 de março  de 2017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251520" y="404664"/>
            <a:ext cx="3384376" cy="3323987"/>
          </a:xfrm>
          <a:prstGeom prst="rect">
            <a:avLst/>
          </a:prstGeom>
          <a:noFill/>
        </p:spPr>
        <p:txBody>
          <a:bodyPr wrap="square" rtlCol="0">
            <a:spAutoFit/>
          </a:bodyPr>
          <a:lstStyle/>
          <a:p>
            <a:pPr algn="just"/>
            <a:r>
              <a:rPr lang="pt-BR" sz="1400" dirty="0"/>
              <a:t>Ao longo da metade do século XX, São José do Rio Preto foi se configurando um centro médico importante no Estado de São Paulo, reunindo grandes profissionais nas mais diversas especialidades. Era consenso entre a classe médica que São José do Rio Preto merecia ter uma Faculdade de Medicina e um grande hospital escola.</a:t>
            </a:r>
          </a:p>
          <a:p>
            <a:pPr algn="just"/>
            <a:r>
              <a:rPr lang="pt-BR" sz="1400" dirty="0">
                <a:solidFill>
                  <a:srgbClr val="FF0000"/>
                </a:solidFill>
              </a:rPr>
              <a:t>Em 1967, a vontade de lideranças médicas e da comunidade e condições favoráveis criaram o cenário propício para que, no dia 18 de fevereiro, fosse fundada a FRESA (Fundação Regional de Ensino Superior da Araraquarense), instituição privada que oferecia 64 vagas.</a:t>
            </a:r>
            <a:endParaRPr lang="pt-BR" sz="1400" dirty="0"/>
          </a:p>
        </p:txBody>
      </p:sp>
      <p:sp>
        <p:nvSpPr>
          <p:cNvPr id="6" name="CaixaDeTexto 5"/>
          <p:cNvSpPr txBox="1"/>
          <p:nvPr/>
        </p:nvSpPr>
        <p:spPr>
          <a:xfrm>
            <a:off x="3923928" y="404664"/>
            <a:ext cx="5220072" cy="3108543"/>
          </a:xfrm>
          <a:prstGeom prst="rect">
            <a:avLst/>
          </a:prstGeom>
          <a:noFill/>
        </p:spPr>
        <p:txBody>
          <a:bodyPr wrap="square" rtlCol="0">
            <a:spAutoFit/>
          </a:bodyPr>
          <a:lstStyle/>
          <a:p>
            <a:pPr algn="just"/>
            <a:r>
              <a:rPr lang="pt-BR" sz="1400" dirty="0"/>
              <a:t>A primeira turma do curso de ciências médicas caminhava para o momento em que necessitaria do hospital escola para por em prática os conhecimentos adquiridos. Em 1970, foi assinado um </a:t>
            </a:r>
            <a:r>
              <a:rPr lang="pt-BR" sz="1400" dirty="0">
                <a:solidFill>
                  <a:srgbClr val="FF0000"/>
                </a:solidFill>
              </a:rPr>
              <a:t>comodato entre a FRESA e a Santa Casa de Rio Preto </a:t>
            </a:r>
            <a:r>
              <a:rPr lang="pt-BR" sz="1400" dirty="0"/>
              <a:t>para que fossem utilizadas as instalações do que seria um hospital, ao lado da Faculdade.</a:t>
            </a:r>
          </a:p>
          <a:p>
            <a:pPr algn="just"/>
            <a:r>
              <a:rPr lang="pt-BR" sz="1400" dirty="0">
                <a:solidFill>
                  <a:srgbClr val="FF0000"/>
                </a:solidFill>
              </a:rPr>
              <a:t>Era instituído o Hospital de Base de Rio Preto, instituição de caráter filantrópico e hospital de ensino</a:t>
            </a:r>
            <a:r>
              <a:rPr lang="pt-BR" sz="1400" dirty="0"/>
              <a:t>, que, em 1970, se restringia a dois pavimentos, com ambulatório, </a:t>
            </a:r>
            <a:r>
              <a:rPr lang="pt-BR" sz="1400" dirty="0">
                <a:solidFill>
                  <a:srgbClr val="FF0000"/>
                </a:solidFill>
              </a:rPr>
              <a:t>30 leitos, uma sala de aula e uma sala para os professores.</a:t>
            </a:r>
          </a:p>
          <a:p>
            <a:pPr algn="just"/>
            <a:r>
              <a:rPr lang="pt-BR" sz="1400" dirty="0">
                <a:solidFill>
                  <a:srgbClr val="FF0000"/>
                </a:solidFill>
              </a:rPr>
              <a:t>Nos anos 70, o Hospital de Base foi  mantido sobretudo com dinheiro das mensalidades do curso de medicina </a:t>
            </a:r>
            <a:r>
              <a:rPr lang="pt-BR" sz="1400" dirty="0"/>
              <a:t>e proveniente de iniciativas de seus médicos junto à comunidade. Ainda assim, atrás do prédio que deu origem ao hospital, foi construído outro prédio com seis andares, que foram sendo ocupados aos poucos. </a:t>
            </a:r>
          </a:p>
        </p:txBody>
      </p:sp>
      <p:sp>
        <p:nvSpPr>
          <p:cNvPr id="7" name="CaixaDeTexto 6"/>
          <p:cNvSpPr txBox="1"/>
          <p:nvPr/>
        </p:nvSpPr>
        <p:spPr>
          <a:xfrm>
            <a:off x="611560" y="3861048"/>
            <a:ext cx="8352928" cy="2246769"/>
          </a:xfrm>
          <a:prstGeom prst="rect">
            <a:avLst/>
          </a:prstGeom>
          <a:noFill/>
        </p:spPr>
        <p:txBody>
          <a:bodyPr wrap="square" rtlCol="0">
            <a:spAutoFit/>
          </a:bodyPr>
          <a:lstStyle/>
          <a:p>
            <a:pPr fontAlgn="ctr"/>
            <a:r>
              <a:rPr lang="pt-BR" sz="1400" dirty="0"/>
              <a:t>Já em 1971, foi instalado o centro cirúrgico, com quatro salas e, no segundo andar, a ala de internação, para onde foram transferidos os leitos que antes ocupavam o prédio da frente.</a:t>
            </a:r>
          </a:p>
          <a:p>
            <a:pPr fontAlgn="ctr"/>
            <a:r>
              <a:rPr lang="pt-BR" sz="1400" dirty="0">
                <a:solidFill>
                  <a:srgbClr val="FF0000"/>
                </a:solidFill>
              </a:rPr>
              <a:t>1979 é um ano muito importante na história do Hospital de Base. A FRESA passa por mudanças em sua constituição enquanto entidade passou a se chamar FUNFARME - Fundação Faculdade Regional de Medicina. </a:t>
            </a:r>
            <a:r>
              <a:rPr lang="pt-BR" sz="1400" dirty="0"/>
              <a:t>Esta mudança permitiu que o Hospital de Base passasse a prestar serviço para o </a:t>
            </a:r>
            <a:r>
              <a:rPr lang="pt-BR" sz="1400" dirty="0" err="1"/>
              <a:t>Inamps</a:t>
            </a:r>
            <a:r>
              <a:rPr lang="pt-BR" sz="1400" dirty="0"/>
              <a:t>.</a:t>
            </a:r>
          </a:p>
          <a:p>
            <a:pPr algn="just" fontAlgn="ctr"/>
            <a:r>
              <a:rPr lang="pt-BR" sz="1400" dirty="0"/>
              <a:t>Embora continuasse a enfrentar o desafio de obter verbas para investimentos em infraestrutura e equipamentos.  </a:t>
            </a:r>
          </a:p>
          <a:p>
            <a:pPr algn="just" fontAlgn="ctr"/>
            <a:endParaRPr lang="pt-BR" sz="1400" dirty="0"/>
          </a:p>
          <a:p>
            <a:pPr fontAlgn="ctr"/>
            <a:r>
              <a:rPr lang="pt-BR" sz="1400" dirty="0"/>
              <a:t>A expansão e gradativa melhoria de seus serviços credenciaram o HB como referência nacional em várias especialidades, sendo um hospital de fundação particular cujos atendimentos mais de 85% são financiados pelo SUS.</a:t>
            </a:r>
          </a:p>
        </p:txBody>
      </p:sp>
      <p:sp>
        <p:nvSpPr>
          <p:cNvPr id="8" name="CaixaDeTexto 7"/>
          <p:cNvSpPr txBox="1"/>
          <p:nvPr/>
        </p:nvSpPr>
        <p:spPr>
          <a:xfrm>
            <a:off x="179512" y="0"/>
            <a:ext cx="4608512" cy="369332"/>
          </a:xfrm>
          <a:prstGeom prst="rect">
            <a:avLst/>
          </a:prstGeom>
          <a:noFill/>
        </p:spPr>
        <p:txBody>
          <a:bodyPr wrap="square" rtlCol="0">
            <a:spAutoFit/>
          </a:bodyPr>
          <a:lstStyle/>
          <a:p>
            <a:r>
              <a:rPr lang="pt-BR" dirty="0"/>
              <a:t>Exemplo: Hospital Base São Jose Rio Preto, SP </a:t>
            </a:r>
          </a:p>
        </p:txBody>
      </p:sp>
    </p:spTree>
    <p:extLst>
      <p:ext uri="{BB962C8B-B14F-4D97-AF65-F5344CB8AC3E}">
        <p14:creationId xmlns:p14="http://schemas.microsoft.com/office/powerpoint/2010/main" val="3866309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043608" y="1484784"/>
            <a:ext cx="6768752" cy="3323987"/>
          </a:xfrm>
          <a:prstGeom prst="rect">
            <a:avLst/>
          </a:prstGeom>
        </p:spPr>
        <p:txBody>
          <a:bodyPr wrap="square">
            <a:spAutoFit/>
          </a:bodyPr>
          <a:lstStyle/>
          <a:p>
            <a:pPr algn="just"/>
            <a:r>
              <a:rPr lang="pt-BR" sz="1400" b="1" dirty="0"/>
              <a:t>Hospital de Base | Excelência em Medicina, referência no Estado de São Paulo</a:t>
            </a:r>
          </a:p>
          <a:p>
            <a:pPr algn="just"/>
            <a:r>
              <a:rPr lang="pt-BR" sz="1400" dirty="0"/>
              <a:t>O </a:t>
            </a:r>
            <a:r>
              <a:rPr lang="pt-BR" sz="1400" b="1" dirty="0"/>
              <a:t>Hospital de Base</a:t>
            </a:r>
            <a:r>
              <a:rPr lang="pt-BR" sz="1400" dirty="0"/>
              <a:t> de Rio Preto é um dos maiores e mais importantes complexos hospitalares do Estado de São Paulo.  É  o centro médico de referência para o atendimento de mais de 2 milhões de habitantes dos 102 municípios pertencentes à Divisão Regional de Saúde de Rio Preto (DRS 15), o Hospital de Base atrai pessoas de todas as regiões do Brasil e até da América Latina.</a:t>
            </a:r>
          </a:p>
          <a:p>
            <a:pPr algn="just"/>
            <a:endParaRPr lang="pt-BR" sz="1400" dirty="0"/>
          </a:p>
          <a:p>
            <a:pPr algn="just"/>
            <a:r>
              <a:rPr lang="pt-BR" sz="1400" dirty="0"/>
              <a:t>O Hospital possui </a:t>
            </a:r>
            <a:r>
              <a:rPr lang="pt-BR" sz="1400" dirty="0">
                <a:solidFill>
                  <a:srgbClr val="FF0000"/>
                </a:solidFill>
              </a:rPr>
              <a:t>708 leitos de internação </a:t>
            </a:r>
            <a:r>
              <a:rPr lang="pt-BR" sz="1400" dirty="0"/>
              <a:t>e </a:t>
            </a:r>
            <a:r>
              <a:rPr lang="pt-BR" sz="1400" dirty="0" err="1"/>
              <a:t>UTIs</a:t>
            </a:r>
            <a:r>
              <a:rPr lang="pt-BR" sz="1400" dirty="0"/>
              <a:t>. </a:t>
            </a:r>
          </a:p>
          <a:p>
            <a:pPr algn="just"/>
            <a:endParaRPr lang="pt-BR" sz="1400" dirty="0"/>
          </a:p>
          <a:p>
            <a:pPr algn="just"/>
            <a:r>
              <a:rPr lang="pt-BR" sz="1400" dirty="0"/>
              <a:t>São mais de 46.000 atendimentos por mês. </a:t>
            </a:r>
          </a:p>
          <a:p>
            <a:pPr algn="just"/>
            <a:r>
              <a:rPr lang="pt-BR" sz="1400" dirty="0"/>
              <a:t>1.089 médicos e residentes e outros 1.653 profissionais da Saúde que abarcam 30 especialidades e 117 </a:t>
            </a:r>
            <a:r>
              <a:rPr lang="pt-BR" sz="1400" dirty="0" err="1"/>
              <a:t>sub-especialidades</a:t>
            </a:r>
            <a:r>
              <a:rPr lang="pt-BR" sz="1400" dirty="0"/>
              <a:t> médicas. Possui  </a:t>
            </a:r>
            <a:r>
              <a:rPr lang="pt-BR" sz="1400" dirty="0">
                <a:solidFill>
                  <a:srgbClr val="FF0000"/>
                </a:solidFill>
              </a:rPr>
              <a:t>4.054</a:t>
            </a:r>
            <a:r>
              <a:rPr lang="pt-BR" sz="1400" dirty="0"/>
              <a:t> profissionais de saúde.</a:t>
            </a:r>
          </a:p>
          <a:p>
            <a:pPr algn="just"/>
            <a:endParaRPr lang="pt-BR" sz="1400" dirty="0"/>
          </a:p>
          <a:p>
            <a:pPr algn="just"/>
            <a:r>
              <a:rPr lang="pt-BR" sz="1400" dirty="0"/>
              <a:t>O Hospital de Base </a:t>
            </a:r>
            <a:r>
              <a:rPr lang="pt-BR" sz="1400" dirty="0">
                <a:solidFill>
                  <a:srgbClr val="FF0000"/>
                </a:solidFill>
              </a:rPr>
              <a:t>possui ainda uma das maiores emergências do interior paulista, com 12.000 atendimentos por mês.</a:t>
            </a:r>
          </a:p>
        </p:txBody>
      </p:sp>
      <p:sp>
        <p:nvSpPr>
          <p:cNvPr id="3" name="CaixaDeTexto 2"/>
          <p:cNvSpPr txBox="1"/>
          <p:nvPr/>
        </p:nvSpPr>
        <p:spPr>
          <a:xfrm>
            <a:off x="179512" y="260648"/>
            <a:ext cx="4608512" cy="369332"/>
          </a:xfrm>
          <a:prstGeom prst="rect">
            <a:avLst/>
          </a:prstGeom>
          <a:noFill/>
        </p:spPr>
        <p:txBody>
          <a:bodyPr wrap="square" rtlCol="0">
            <a:spAutoFit/>
          </a:bodyPr>
          <a:lstStyle/>
          <a:p>
            <a:r>
              <a:rPr lang="pt-BR" dirty="0"/>
              <a:t>Exemplo: Hospital Base São Jose Rio Preto, SP </a:t>
            </a:r>
          </a:p>
        </p:txBody>
      </p:sp>
    </p:spTree>
    <p:extLst>
      <p:ext uri="{BB962C8B-B14F-4D97-AF65-F5344CB8AC3E}">
        <p14:creationId xmlns:p14="http://schemas.microsoft.com/office/powerpoint/2010/main" val="3536962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
          <p:cNvSpPr txBox="1">
            <a:spLocks noChangeArrowheads="1"/>
          </p:cNvSpPr>
          <p:nvPr/>
        </p:nvSpPr>
        <p:spPr bwMode="auto">
          <a:xfrm>
            <a:off x="4932363" y="549275"/>
            <a:ext cx="4211637" cy="954107"/>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just">
              <a:spcBef>
                <a:spcPct val="50000"/>
              </a:spcBef>
            </a:pPr>
            <a:r>
              <a:rPr lang="pt-BR" sz="1600">
                <a:latin typeface="Arial" pitchFamily="34" charset="0"/>
                <a:cs typeface="Arial" pitchFamily="34" charset="0"/>
              </a:rPr>
              <a:t>Brasil República </a:t>
            </a:r>
          </a:p>
          <a:p>
            <a:pPr algn="just">
              <a:spcBef>
                <a:spcPct val="50000"/>
              </a:spcBef>
            </a:pPr>
            <a:r>
              <a:rPr lang="pt-BR" sz="1600">
                <a:latin typeface="Arial" pitchFamily="34" charset="0"/>
                <a:cs typeface="Arial" pitchFamily="34" charset="0"/>
              </a:rPr>
              <a:t>Contexto Guerras Mundiais e Expansão das Coberturas Previdenciárias </a:t>
            </a:r>
            <a:endParaRPr lang="en-US" sz="1600">
              <a:latin typeface="Arial" pitchFamily="34" charset="0"/>
              <a:cs typeface="Arial" pitchFamily="34" charset="0"/>
            </a:endParaRPr>
          </a:p>
        </p:txBody>
      </p:sp>
      <p:sp>
        <p:nvSpPr>
          <p:cNvPr id="65539" name="Text Box 3"/>
          <p:cNvSpPr txBox="1">
            <a:spLocks noChangeArrowheads="1"/>
          </p:cNvSpPr>
          <p:nvPr/>
        </p:nvSpPr>
        <p:spPr bwMode="auto">
          <a:xfrm>
            <a:off x="468313" y="2924175"/>
            <a:ext cx="3671887" cy="336550"/>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spcBef>
                <a:spcPct val="50000"/>
              </a:spcBef>
            </a:pPr>
            <a:r>
              <a:rPr lang="pt-BR" sz="1600">
                <a:latin typeface="Arial" pitchFamily="34" charset="0"/>
                <a:cs typeface="Arial" pitchFamily="34" charset="0"/>
              </a:rPr>
              <a:t>Clinicas Privadas (pequeno porte) </a:t>
            </a:r>
            <a:endParaRPr lang="en-US" sz="1600">
              <a:latin typeface="Arial" pitchFamily="34" charset="0"/>
              <a:cs typeface="Arial" pitchFamily="34" charset="0"/>
            </a:endParaRPr>
          </a:p>
        </p:txBody>
      </p:sp>
      <p:sp>
        <p:nvSpPr>
          <p:cNvPr id="65540" name="Text Box 4"/>
          <p:cNvSpPr txBox="1">
            <a:spLocks noChangeArrowheads="1"/>
          </p:cNvSpPr>
          <p:nvPr/>
        </p:nvSpPr>
        <p:spPr bwMode="auto">
          <a:xfrm>
            <a:off x="323850" y="3500438"/>
            <a:ext cx="5041900" cy="336550"/>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spcBef>
                <a:spcPct val="50000"/>
              </a:spcBef>
            </a:pPr>
            <a:r>
              <a:rPr lang="pt-BR" sz="1600">
                <a:latin typeface="Arial" pitchFamily="34" charset="0"/>
                <a:cs typeface="Arial" pitchFamily="34" charset="0"/>
              </a:rPr>
              <a:t>Clinicas Privadas Credenciadas (pequeno porte)</a:t>
            </a:r>
            <a:endParaRPr lang="en-US" sz="1600">
              <a:latin typeface="Arial" pitchFamily="34" charset="0"/>
              <a:cs typeface="Arial" pitchFamily="34" charset="0"/>
            </a:endParaRPr>
          </a:p>
        </p:txBody>
      </p:sp>
      <p:sp>
        <p:nvSpPr>
          <p:cNvPr id="65541" name="Text Box 5"/>
          <p:cNvSpPr txBox="1">
            <a:spLocks noChangeArrowheads="1"/>
          </p:cNvSpPr>
          <p:nvPr/>
        </p:nvSpPr>
        <p:spPr bwMode="auto">
          <a:xfrm>
            <a:off x="323850" y="1628775"/>
            <a:ext cx="4608513" cy="581025"/>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spcBef>
                <a:spcPct val="50000"/>
              </a:spcBef>
            </a:pPr>
            <a:r>
              <a:rPr lang="pt-BR" sz="1600">
                <a:latin typeface="Arial" pitchFamily="34" charset="0"/>
                <a:cs typeface="Arial" pitchFamily="34" charset="0"/>
              </a:rPr>
              <a:t>Consultórios Médicos Particulares Exclusivamente Privados </a:t>
            </a:r>
            <a:endParaRPr lang="en-US" sz="1600">
              <a:latin typeface="Arial" pitchFamily="34" charset="0"/>
              <a:cs typeface="Arial" pitchFamily="34" charset="0"/>
            </a:endParaRPr>
          </a:p>
        </p:txBody>
      </p:sp>
      <p:sp>
        <p:nvSpPr>
          <p:cNvPr id="65542" name="Text Box 6"/>
          <p:cNvSpPr txBox="1">
            <a:spLocks noChangeArrowheads="1"/>
          </p:cNvSpPr>
          <p:nvPr/>
        </p:nvSpPr>
        <p:spPr bwMode="auto">
          <a:xfrm>
            <a:off x="250825" y="2420938"/>
            <a:ext cx="4824413" cy="336550"/>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spcBef>
                <a:spcPct val="50000"/>
              </a:spcBef>
            </a:pPr>
            <a:r>
              <a:rPr lang="pt-BR" sz="1600">
                <a:latin typeface="Arial" pitchFamily="34" charset="0"/>
                <a:cs typeface="Arial" pitchFamily="34" charset="0"/>
              </a:rPr>
              <a:t>Consultórios Médicos Particulares Credenciados </a:t>
            </a:r>
            <a:endParaRPr lang="en-US" sz="1600">
              <a:latin typeface="Arial" pitchFamily="34" charset="0"/>
              <a:cs typeface="Arial" pitchFamily="34" charset="0"/>
            </a:endParaRPr>
          </a:p>
        </p:txBody>
      </p:sp>
      <p:sp>
        <p:nvSpPr>
          <p:cNvPr id="65543" name="Text Box 7"/>
          <p:cNvSpPr txBox="1">
            <a:spLocks noChangeArrowheads="1"/>
          </p:cNvSpPr>
          <p:nvPr/>
        </p:nvSpPr>
        <p:spPr bwMode="auto">
          <a:xfrm>
            <a:off x="179388" y="4005263"/>
            <a:ext cx="4105275" cy="581025"/>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spcBef>
                <a:spcPct val="50000"/>
              </a:spcBef>
            </a:pPr>
            <a:r>
              <a:rPr lang="pt-BR" sz="1600">
                <a:latin typeface="Arial" pitchFamily="34" charset="0"/>
                <a:cs typeface="Arial" pitchFamily="34" charset="0"/>
              </a:rPr>
              <a:t>Hospitais Públicos Gerais  Grande Porte (Financiamento Estrangeiro) HCSP</a:t>
            </a:r>
            <a:endParaRPr lang="en-US" sz="1600">
              <a:latin typeface="Arial" pitchFamily="34" charset="0"/>
              <a:cs typeface="Arial" pitchFamily="34" charset="0"/>
            </a:endParaRPr>
          </a:p>
        </p:txBody>
      </p:sp>
      <p:sp>
        <p:nvSpPr>
          <p:cNvPr id="65544" name="Text Box 8"/>
          <p:cNvSpPr txBox="1">
            <a:spLocks noChangeArrowheads="1"/>
          </p:cNvSpPr>
          <p:nvPr/>
        </p:nvSpPr>
        <p:spPr bwMode="auto">
          <a:xfrm>
            <a:off x="179388" y="5589588"/>
            <a:ext cx="4321175" cy="581025"/>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spcBef>
                <a:spcPct val="50000"/>
              </a:spcBef>
            </a:pPr>
            <a:r>
              <a:rPr lang="pt-BR" sz="1600">
                <a:latin typeface="Arial" pitchFamily="34" charset="0"/>
                <a:cs typeface="Arial" pitchFamily="34" charset="0"/>
              </a:rPr>
              <a:t>Hospitais Públicos dos IAP’S (Financiamento Nacional) </a:t>
            </a:r>
            <a:endParaRPr lang="en-US" sz="1600">
              <a:latin typeface="Arial" pitchFamily="34" charset="0"/>
              <a:cs typeface="Arial" pitchFamily="34" charset="0"/>
            </a:endParaRPr>
          </a:p>
        </p:txBody>
      </p:sp>
      <p:sp>
        <p:nvSpPr>
          <p:cNvPr id="65545" name="Line 9"/>
          <p:cNvSpPr>
            <a:spLocks noChangeShapeType="1"/>
          </p:cNvSpPr>
          <p:nvPr/>
        </p:nvSpPr>
        <p:spPr bwMode="auto">
          <a:xfrm>
            <a:off x="5003800" y="1916113"/>
            <a:ext cx="2376488" cy="793750"/>
          </a:xfrm>
          <a:prstGeom prst="line">
            <a:avLst/>
          </a:prstGeom>
          <a:ln>
            <a:headEnd/>
            <a:tailEnd type="triangle" w="med" len="med"/>
          </a:ln>
        </p:spPr>
        <p:style>
          <a:lnRef idx="2">
            <a:schemeClr val="dk1"/>
          </a:lnRef>
          <a:fillRef idx="1">
            <a:schemeClr val="lt1"/>
          </a:fillRef>
          <a:effectRef idx="0">
            <a:schemeClr val="dk1"/>
          </a:effectRef>
          <a:fontRef idx="minor">
            <a:schemeClr val="dk1"/>
          </a:fontRef>
        </p:style>
        <p:txBody>
          <a:bodyPr/>
          <a:lstStyle/>
          <a:p>
            <a:endParaRPr lang="pt-BR" sz="1600">
              <a:latin typeface="Arial" pitchFamily="34" charset="0"/>
              <a:cs typeface="Arial" pitchFamily="34" charset="0"/>
            </a:endParaRPr>
          </a:p>
        </p:txBody>
      </p:sp>
      <p:sp>
        <p:nvSpPr>
          <p:cNvPr id="65546" name="Line 10"/>
          <p:cNvSpPr>
            <a:spLocks noChangeShapeType="1"/>
          </p:cNvSpPr>
          <p:nvPr/>
        </p:nvSpPr>
        <p:spPr bwMode="auto">
          <a:xfrm flipV="1">
            <a:off x="3779838" y="2205038"/>
            <a:ext cx="3673475" cy="863600"/>
          </a:xfrm>
          <a:prstGeom prst="line">
            <a:avLst/>
          </a:prstGeom>
          <a:ln>
            <a:headEnd/>
            <a:tailEnd type="triangle" w="med" len="med"/>
          </a:ln>
        </p:spPr>
        <p:style>
          <a:lnRef idx="2">
            <a:schemeClr val="dk1"/>
          </a:lnRef>
          <a:fillRef idx="1">
            <a:schemeClr val="lt1"/>
          </a:fillRef>
          <a:effectRef idx="0">
            <a:schemeClr val="dk1"/>
          </a:effectRef>
          <a:fontRef idx="minor">
            <a:schemeClr val="dk1"/>
          </a:fontRef>
        </p:style>
        <p:txBody>
          <a:bodyPr/>
          <a:lstStyle/>
          <a:p>
            <a:endParaRPr lang="pt-BR" sz="1600">
              <a:latin typeface="Arial" pitchFamily="34" charset="0"/>
              <a:cs typeface="Arial" pitchFamily="34" charset="0"/>
            </a:endParaRPr>
          </a:p>
        </p:txBody>
      </p:sp>
      <p:sp>
        <p:nvSpPr>
          <p:cNvPr id="65547" name="Text Box 11"/>
          <p:cNvSpPr txBox="1">
            <a:spLocks noChangeArrowheads="1"/>
          </p:cNvSpPr>
          <p:nvPr/>
        </p:nvSpPr>
        <p:spPr bwMode="auto">
          <a:xfrm>
            <a:off x="7451725" y="1844675"/>
            <a:ext cx="1692275" cy="1314450"/>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spcBef>
                <a:spcPct val="50000"/>
              </a:spcBef>
            </a:pPr>
            <a:r>
              <a:rPr lang="pt-BR" sz="1600">
                <a:latin typeface="Arial" pitchFamily="34" charset="0"/>
                <a:cs typeface="Arial" pitchFamily="34" charset="0"/>
              </a:rPr>
              <a:t>População &gt; Status Socioeconômico não coberta pela PS </a:t>
            </a:r>
            <a:endParaRPr lang="en-US" sz="1600">
              <a:latin typeface="Arial" pitchFamily="34" charset="0"/>
              <a:cs typeface="Arial" pitchFamily="34" charset="0"/>
            </a:endParaRPr>
          </a:p>
        </p:txBody>
      </p:sp>
      <p:sp>
        <p:nvSpPr>
          <p:cNvPr id="65548" name="Line 12"/>
          <p:cNvSpPr>
            <a:spLocks noChangeShapeType="1"/>
          </p:cNvSpPr>
          <p:nvPr/>
        </p:nvSpPr>
        <p:spPr bwMode="auto">
          <a:xfrm>
            <a:off x="4643438" y="2636838"/>
            <a:ext cx="2808287" cy="1008062"/>
          </a:xfrm>
          <a:prstGeom prst="line">
            <a:avLst/>
          </a:prstGeom>
          <a:ln>
            <a:headEnd/>
            <a:tailEnd type="triangle" w="med" len="med"/>
          </a:ln>
        </p:spPr>
        <p:style>
          <a:lnRef idx="2">
            <a:schemeClr val="dk1"/>
          </a:lnRef>
          <a:fillRef idx="1">
            <a:schemeClr val="lt1"/>
          </a:fillRef>
          <a:effectRef idx="0">
            <a:schemeClr val="dk1"/>
          </a:effectRef>
          <a:fontRef idx="minor">
            <a:schemeClr val="dk1"/>
          </a:fontRef>
        </p:style>
        <p:txBody>
          <a:bodyPr/>
          <a:lstStyle/>
          <a:p>
            <a:endParaRPr lang="pt-BR" sz="1600">
              <a:latin typeface="Arial" pitchFamily="34" charset="0"/>
              <a:cs typeface="Arial" pitchFamily="34" charset="0"/>
            </a:endParaRPr>
          </a:p>
        </p:txBody>
      </p:sp>
      <p:sp>
        <p:nvSpPr>
          <p:cNvPr id="65549" name="Line 13"/>
          <p:cNvSpPr>
            <a:spLocks noChangeShapeType="1"/>
          </p:cNvSpPr>
          <p:nvPr/>
        </p:nvSpPr>
        <p:spPr bwMode="auto">
          <a:xfrm flipV="1">
            <a:off x="4787900" y="3644900"/>
            <a:ext cx="2520950" cy="71438"/>
          </a:xfrm>
          <a:prstGeom prst="line">
            <a:avLst/>
          </a:prstGeom>
          <a:ln>
            <a:headEnd/>
            <a:tailEnd type="triangle" w="med" len="med"/>
          </a:ln>
        </p:spPr>
        <p:style>
          <a:lnRef idx="2">
            <a:schemeClr val="dk1"/>
          </a:lnRef>
          <a:fillRef idx="1">
            <a:schemeClr val="lt1"/>
          </a:fillRef>
          <a:effectRef idx="0">
            <a:schemeClr val="dk1"/>
          </a:effectRef>
          <a:fontRef idx="minor">
            <a:schemeClr val="dk1"/>
          </a:fontRef>
        </p:style>
        <p:txBody>
          <a:bodyPr/>
          <a:lstStyle/>
          <a:p>
            <a:endParaRPr lang="pt-BR" sz="1600">
              <a:latin typeface="Arial" pitchFamily="34" charset="0"/>
              <a:cs typeface="Arial" pitchFamily="34" charset="0"/>
            </a:endParaRPr>
          </a:p>
        </p:txBody>
      </p:sp>
      <p:sp>
        <p:nvSpPr>
          <p:cNvPr id="65550" name="Text Box 14"/>
          <p:cNvSpPr txBox="1">
            <a:spLocks noChangeArrowheads="1"/>
          </p:cNvSpPr>
          <p:nvPr/>
        </p:nvSpPr>
        <p:spPr bwMode="auto">
          <a:xfrm>
            <a:off x="7380288" y="3284538"/>
            <a:ext cx="1763712" cy="825500"/>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spcBef>
                <a:spcPct val="50000"/>
              </a:spcBef>
            </a:pPr>
            <a:r>
              <a:rPr lang="pt-BR" sz="1600">
                <a:latin typeface="Arial" pitchFamily="34" charset="0"/>
                <a:cs typeface="Arial" pitchFamily="34" charset="0"/>
              </a:rPr>
              <a:t>População/ Categorias trabalhadores PS</a:t>
            </a:r>
            <a:endParaRPr lang="en-US" sz="1600">
              <a:latin typeface="Arial" pitchFamily="34" charset="0"/>
              <a:cs typeface="Arial" pitchFamily="34" charset="0"/>
            </a:endParaRPr>
          </a:p>
        </p:txBody>
      </p:sp>
      <p:sp>
        <p:nvSpPr>
          <p:cNvPr id="65551" name="Text Box 15"/>
          <p:cNvSpPr txBox="1">
            <a:spLocks noChangeArrowheads="1"/>
          </p:cNvSpPr>
          <p:nvPr/>
        </p:nvSpPr>
        <p:spPr bwMode="auto">
          <a:xfrm>
            <a:off x="323850" y="4797425"/>
            <a:ext cx="3671888" cy="581025"/>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spcBef>
                <a:spcPct val="50000"/>
              </a:spcBef>
            </a:pPr>
            <a:r>
              <a:rPr lang="pt-BR" sz="1600">
                <a:latin typeface="Arial" pitchFamily="34" charset="0"/>
                <a:cs typeface="Arial" pitchFamily="34" charset="0"/>
              </a:rPr>
              <a:t>Hospitais Gerais Médio/Grande Porte Municipais e Estaduais</a:t>
            </a:r>
            <a:endParaRPr lang="en-US" sz="1600">
              <a:latin typeface="Arial" pitchFamily="34" charset="0"/>
              <a:cs typeface="Arial" pitchFamily="34" charset="0"/>
            </a:endParaRPr>
          </a:p>
        </p:txBody>
      </p:sp>
      <p:sp>
        <p:nvSpPr>
          <p:cNvPr id="65552" name="Text Box 16"/>
          <p:cNvSpPr txBox="1">
            <a:spLocks noChangeArrowheads="1"/>
          </p:cNvSpPr>
          <p:nvPr/>
        </p:nvSpPr>
        <p:spPr bwMode="auto">
          <a:xfrm>
            <a:off x="250825" y="6308725"/>
            <a:ext cx="5257800" cy="336550"/>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spcBef>
                <a:spcPct val="50000"/>
              </a:spcBef>
            </a:pPr>
            <a:r>
              <a:rPr lang="pt-BR" sz="1600">
                <a:latin typeface="Arial" pitchFamily="34" charset="0"/>
                <a:cs typeface="Arial" pitchFamily="34" charset="0"/>
              </a:rPr>
              <a:t>Misericórdias e Hospitais Públicos Especializados </a:t>
            </a:r>
            <a:endParaRPr lang="en-US" sz="1600">
              <a:latin typeface="Arial" pitchFamily="34" charset="0"/>
              <a:cs typeface="Arial" pitchFamily="34" charset="0"/>
            </a:endParaRPr>
          </a:p>
        </p:txBody>
      </p:sp>
      <p:sp>
        <p:nvSpPr>
          <p:cNvPr id="65553" name="Line 17"/>
          <p:cNvSpPr>
            <a:spLocks noChangeShapeType="1"/>
          </p:cNvSpPr>
          <p:nvPr/>
        </p:nvSpPr>
        <p:spPr bwMode="auto">
          <a:xfrm flipV="1">
            <a:off x="4572000" y="3860800"/>
            <a:ext cx="2808288" cy="2016125"/>
          </a:xfrm>
          <a:prstGeom prst="line">
            <a:avLst/>
          </a:prstGeom>
          <a:ln>
            <a:headEnd/>
            <a:tailEnd type="triangle" w="med" len="med"/>
          </a:ln>
        </p:spPr>
        <p:style>
          <a:lnRef idx="2">
            <a:schemeClr val="dk1"/>
          </a:lnRef>
          <a:fillRef idx="1">
            <a:schemeClr val="lt1"/>
          </a:fillRef>
          <a:effectRef idx="0">
            <a:schemeClr val="dk1"/>
          </a:effectRef>
          <a:fontRef idx="minor">
            <a:schemeClr val="dk1"/>
          </a:fontRef>
        </p:style>
        <p:txBody>
          <a:bodyPr/>
          <a:lstStyle/>
          <a:p>
            <a:endParaRPr lang="pt-BR" sz="1600">
              <a:latin typeface="Arial" pitchFamily="34" charset="0"/>
              <a:cs typeface="Arial" pitchFamily="34" charset="0"/>
            </a:endParaRPr>
          </a:p>
        </p:txBody>
      </p:sp>
      <p:sp>
        <p:nvSpPr>
          <p:cNvPr id="65554" name="Text Box 18"/>
          <p:cNvSpPr txBox="1">
            <a:spLocks noChangeArrowheads="1"/>
          </p:cNvSpPr>
          <p:nvPr/>
        </p:nvSpPr>
        <p:spPr bwMode="auto">
          <a:xfrm>
            <a:off x="7235825" y="5300663"/>
            <a:ext cx="1727200" cy="1314450"/>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spcBef>
                <a:spcPct val="50000"/>
              </a:spcBef>
            </a:pPr>
            <a:r>
              <a:rPr lang="pt-BR" sz="1600">
                <a:latin typeface="Arial" pitchFamily="34" charset="0"/>
                <a:cs typeface="Arial" pitchFamily="34" charset="0"/>
              </a:rPr>
              <a:t>População &lt; Status Socioeconômico não coberta pela PS</a:t>
            </a:r>
            <a:endParaRPr lang="en-US" sz="1600">
              <a:latin typeface="Arial" pitchFamily="34" charset="0"/>
              <a:cs typeface="Arial" pitchFamily="34" charset="0"/>
            </a:endParaRPr>
          </a:p>
        </p:txBody>
      </p:sp>
      <p:sp>
        <p:nvSpPr>
          <p:cNvPr id="65555" name="Line 19"/>
          <p:cNvSpPr>
            <a:spLocks noChangeShapeType="1"/>
          </p:cNvSpPr>
          <p:nvPr/>
        </p:nvSpPr>
        <p:spPr bwMode="auto">
          <a:xfrm>
            <a:off x="3779838" y="4941888"/>
            <a:ext cx="3384550" cy="1008062"/>
          </a:xfrm>
          <a:prstGeom prst="line">
            <a:avLst/>
          </a:prstGeom>
          <a:ln>
            <a:headEnd/>
            <a:tailEnd type="triangle" w="med" len="med"/>
          </a:ln>
        </p:spPr>
        <p:style>
          <a:lnRef idx="2">
            <a:schemeClr val="dk1"/>
          </a:lnRef>
          <a:fillRef idx="1">
            <a:schemeClr val="lt1"/>
          </a:fillRef>
          <a:effectRef idx="0">
            <a:schemeClr val="dk1"/>
          </a:effectRef>
          <a:fontRef idx="minor">
            <a:schemeClr val="dk1"/>
          </a:fontRef>
        </p:style>
        <p:txBody>
          <a:bodyPr/>
          <a:lstStyle/>
          <a:p>
            <a:endParaRPr lang="pt-BR" sz="1600">
              <a:latin typeface="Arial" pitchFamily="34" charset="0"/>
              <a:cs typeface="Arial" pitchFamily="34" charset="0"/>
            </a:endParaRPr>
          </a:p>
        </p:txBody>
      </p:sp>
      <p:sp>
        <p:nvSpPr>
          <p:cNvPr id="65556" name="Line 20"/>
          <p:cNvSpPr>
            <a:spLocks noChangeShapeType="1"/>
          </p:cNvSpPr>
          <p:nvPr/>
        </p:nvSpPr>
        <p:spPr bwMode="auto">
          <a:xfrm flipV="1">
            <a:off x="4932363" y="6021388"/>
            <a:ext cx="2232025" cy="503237"/>
          </a:xfrm>
          <a:prstGeom prst="line">
            <a:avLst/>
          </a:prstGeom>
          <a:ln>
            <a:headEnd/>
            <a:tailEnd type="triangle" w="med" len="med"/>
          </a:ln>
        </p:spPr>
        <p:style>
          <a:lnRef idx="2">
            <a:schemeClr val="dk1"/>
          </a:lnRef>
          <a:fillRef idx="1">
            <a:schemeClr val="lt1"/>
          </a:fillRef>
          <a:effectRef idx="0">
            <a:schemeClr val="dk1"/>
          </a:effectRef>
          <a:fontRef idx="minor">
            <a:schemeClr val="dk1"/>
          </a:fontRef>
        </p:style>
        <p:txBody>
          <a:bodyPr/>
          <a:lstStyle/>
          <a:p>
            <a:endParaRPr lang="pt-BR" sz="1600">
              <a:latin typeface="Arial" pitchFamily="34" charset="0"/>
              <a:cs typeface="Arial" pitchFamily="34" charset="0"/>
            </a:endParaRPr>
          </a:p>
        </p:txBody>
      </p:sp>
      <p:sp>
        <p:nvSpPr>
          <p:cNvPr id="65557" name="Line 21"/>
          <p:cNvSpPr>
            <a:spLocks noChangeShapeType="1"/>
          </p:cNvSpPr>
          <p:nvPr/>
        </p:nvSpPr>
        <p:spPr bwMode="auto">
          <a:xfrm>
            <a:off x="3851275" y="4292600"/>
            <a:ext cx="3313113" cy="1152525"/>
          </a:xfrm>
          <a:prstGeom prst="line">
            <a:avLst/>
          </a:prstGeom>
          <a:ln>
            <a:headEnd/>
            <a:tailEnd type="triangle" w="med" len="med"/>
          </a:ln>
        </p:spPr>
        <p:style>
          <a:lnRef idx="2">
            <a:schemeClr val="dk1"/>
          </a:lnRef>
          <a:fillRef idx="1">
            <a:schemeClr val="lt1"/>
          </a:fillRef>
          <a:effectRef idx="0">
            <a:schemeClr val="dk1"/>
          </a:effectRef>
          <a:fontRef idx="minor">
            <a:schemeClr val="dk1"/>
          </a:fontRef>
        </p:style>
        <p:txBody>
          <a:bodyPr/>
          <a:lstStyle/>
          <a:p>
            <a:endParaRPr lang="pt-BR" sz="1600">
              <a:latin typeface="Arial" pitchFamily="34" charset="0"/>
              <a:cs typeface="Arial" pitchFamily="34" charset="0"/>
            </a:endParaRPr>
          </a:p>
        </p:txBody>
      </p:sp>
      <p:sp>
        <p:nvSpPr>
          <p:cNvPr id="65558" name="Line 22"/>
          <p:cNvSpPr>
            <a:spLocks noChangeShapeType="1"/>
          </p:cNvSpPr>
          <p:nvPr/>
        </p:nvSpPr>
        <p:spPr bwMode="auto">
          <a:xfrm flipV="1">
            <a:off x="3851920" y="3789040"/>
            <a:ext cx="3600450" cy="576064"/>
          </a:xfrm>
          <a:prstGeom prst="line">
            <a:avLst/>
          </a:prstGeom>
          <a:ln>
            <a:headEnd/>
            <a:tailEnd type="triangle" w="med" len="med"/>
          </a:ln>
        </p:spPr>
        <p:style>
          <a:lnRef idx="2">
            <a:schemeClr val="dk1"/>
          </a:lnRef>
          <a:fillRef idx="1">
            <a:schemeClr val="lt1"/>
          </a:fillRef>
          <a:effectRef idx="0">
            <a:schemeClr val="dk1"/>
          </a:effectRef>
          <a:fontRef idx="minor">
            <a:schemeClr val="dk1"/>
          </a:fontRef>
        </p:style>
        <p:txBody>
          <a:bodyPr/>
          <a:lstStyle/>
          <a:p>
            <a:endParaRPr lang="pt-BR" sz="1600">
              <a:latin typeface="Arial" pitchFamily="34" charset="0"/>
              <a:cs typeface="Arial" pitchFamily="34" charset="0"/>
            </a:endParaRPr>
          </a:p>
        </p:txBody>
      </p:sp>
      <p:sp>
        <p:nvSpPr>
          <p:cNvPr id="65559" name="Text Box 23"/>
          <p:cNvSpPr txBox="1">
            <a:spLocks noChangeArrowheads="1"/>
          </p:cNvSpPr>
          <p:nvPr/>
        </p:nvSpPr>
        <p:spPr bwMode="auto">
          <a:xfrm>
            <a:off x="468313" y="333375"/>
            <a:ext cx="4319587" cy="338554"/>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spcBef>
                <a:spcPct val="50000"/>
              </a:spcBef>
            </a:pPr>
            <a:r>
              <a:rPr lang="pt-BR" sz="1600">
                <a:latin typeface="Arial" pitchFamily="34" charset="0"/>
                <a:cs typeface="Arial" pitchFamily="34" charset="0"/>
              </a:rPr>
              <a:t>Sistema de Saúde no Brasil: Histórico </a:t>
            </a:r>
          </a:p>
        </p:txBody>
      </p:sp>
    </p:spTree>
    <p:extLst>
      <p:ext uri="{BB962C8B-B14F-4D97-AF65-F5344CB8AC3E}">
        <p14:creationId xmlns:p14="http://schemas.microsoft.com/office/powerpoint/2010/main" val="1337210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2"/>
          <p:cNvSpPr txBox="1">
            <a:spLocks noChangeArrowheads="1"/>
          </p:cNvSpPr>
          <p:nvPr/>
        </p:nvSpPr>
        <p:spPr bwMode="auto">
          <a:xfrm>
            <a:off x="6227763" y="1125538"/>
            <a:ext cx="2303462" cy="738664"/>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spcBef>
                <a:spcPct val="50000"/>
              </a:spcBef>
            </a:pPr>
            <a:r>
              <a:rPr lang="pt-BR" sz="1400">
                <a:latin typeface="Arial" pitchFamily="34" charset="0"/>
                <a:cs typeface="Arial" pitchFamily="34" charset="0"/>
              </a:rPr>
              <a:t>Renda Familiar &gt; R$ 100.000 e Autoridades Políticas (ABEP 2012) </a:t>
            </a:r>
            <a:endParaRPr lang="en-US" sz="1400">
              <a:latin typeface="Arial" pitchFamily="34" charset="0"/>
              <a:cs typeface="Arial" pitchFamily="34" charset="0"/>
            </a:endParaRPr>
          </a:p>
        </p:txBody>
      </p:sp>
      <p:sp>
        <p:nvSpPr>
          <p:cNvPr id="66563" name="Line 3"/>
          <p:cNvSpPr>
            <a:spLocks noChangeShapeType="1"/>
          </p:cNvSpPr>
          <p:nvPr/>
        </p:nvSpPr>
        <p:spPr bwMode="auto">
          <a:xfrm>
            <a:off x="3203575" y="1989138"/>
            <a:ext cx="2376488" cy="0"/>
          </a:xfrm>
          <a:prstGeom prst="line">
            <a:avLst/>
          </a:prstGeom>
          <a:ln>
            <a:headEnd/>
            <a:tailEnd type="triangle" w="med" len="med"/>
          </a:ln>
        </p:spPr>
        <p:style>
          <a:lnRef idx="2">
            <a:schemeClr val="dk1"/>
          </a:lnRef>
          <a:fillRef idx="1">
            <a:schemeClr val="lt1"/>
          </a:fillRef>
          <a:effectRef idx="0">
            <a:schemeClr val="dk1"/>
          </a:effectRef>
          <a:fontRef idx="minor">
            <a:schemeClr val="dk1"/>
          </a:fontRef>
        </p:style>
        <p:txBody>
          <a:bodyPr/>
          <a:lstStyle/>
          <a:p>
            <a:endParaRPr lang="pt-BR">
              <a:latin typeface="Arial" pitchFamily="34" charset="0"/>
              <a:cs typeface="Arial" pitchFamily="34" charset="0"/>
            </a:endParaRPr>
          </a:p>
        </p:txBody>
      </p:sp>
      <p:sp>
        <p:nvSpPr>
          <p:cNvPr id="66564" name="Text Box 4"/>
          <p:cNvSpPr txBox="1">
            <a:spLocks noChangeArrowheads="1"/>
          </p:cNvSpPr>
          <p:nvPr/>
        </p:nvSpPr>
        <p:spPr bwMode="auto">
          <a:xfrm>
            <a:off x="3059113" y="1052513"/>
            <a:ext cx="2662237" cy="738664"/>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spcBef>
                <a:spcPct val="50000"/>
              </a:spcBef>
            </a:pPr>
            <a:r>
              <a:rPr lang="pt-BR" sz="1400">
                <a:latin typeface="Arial" pitchFamily="34" charset="0"/>
                <a:cs typeface="Arial" pitchFamily="34" charset="0"/>
              </a:rPr>
              <a:t>Planos de Saúde AAA Sirio-Libanês, Einstein,   Moinhos de Vento</a:t>
            </a:r>
            <a:endParaRPr lang="en-US" sz="1400">
              <a:latin typeface="Arial" pitchFamily="34" charset="0"/>
              <a:cs typeface="Arial" pitchFamily="34" charset="0"/>
            </a:endParaRPr>
          </a:p>
        </p:txBody>
      </p:sp>
      <p:sp>
        <p:nvSpPr>
          <p:cNvPr id="66567" name="Text Box 7"/>
          <p:cNvSpPr txBox="1">
            <a:spLocks noChangeArrowheads="1"/>
          </p:cNvSpPr>
          <p:nvPr/>
        </p:nvSpPr>
        <p:spPr bwMode="auto">
          <a:xfrm>
            <a:off x="0" y="2420938"/>
            <a:ext cx="2520950" cy="1169551"/>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just">
              <a:spcBef>
                <a:spcPct val="50000"/>
              </a:spcBef>
            </a:pPr>
            <a:r>
              <a:rPr lang="pt-BR" sz="1400">
                <a:latin typeface="Arial" pitchFamily="34" charset="0"/>
                <a:cs typeface="Arial" pitchFamily="34" charset="0"/>
              </a:rPr>
              <a:t>Financiamento Privado Público para Oferta e para Demanda (subsídios fiscais e créditos), provisão e administração privada  </a:t>
            </a:r>
            <a:endParaRPr lang="en-US" sz="1400">
              <a:latin typeface="Arial" pitchFamily="34" charset="0"/>
              <a:cs typeface="Arial" pitchFamily="34" charset="0"/>
            </a:endParaRPr>
          </a:p>
        </p:txBody>
      </p:sp>
      <p:sp>
        <p:nvSpPr>
          <p:cNvPr id="66568" name="Line 8"/>
          <p:cNvSpPr>
            <a:spLocks noChangeShapeType="1"/>
          </p:cNvSpPr>
          <p:nvPr/>
        </p:nvSpPr>
        <p:spPr bwMode="auto">
          <a:xfrm>
            <a:off x="2987675" y="4508500"/>
            <a:ext cx="2808288" cy="0"/>
          </a:xfrm>
          <a:prstGeom prst="line">
            <a:avLst/>
          </a:prstGeom>
          <a:ln>
            <a:headEnd/>
            <a:tailEnd type="triangle" w="med" len="med"/>
          </a:ln>
        </p:spPr>
        <p:style>
          <a:lnRef idx="2">
            <a:schemeClr val="dk1"/>
          </a:lnRef>
          <a:fillRef idx="1">
            <a:schemeClr val="lt1"/>
          </a:fillRef>
          <a:effectRef idx="0">
            <a:schemeClr val="dk1"/>
          </a:effectRef>
          <a:fontRef idx="minor">
            <a:schemeClr val="dk1"/>
          </a:fontRef>
        </p:style>
        <p:txBody>
          <a:bodyPr/>
          <a:lstStyle/>
          <a:p>
            <a:endParaRPr lang="pt-BR">
              <a:latin typeface="Arial" pitchFamily="34" charset="0"/>
              <a:cs typeface="Arial" pitchFamily="34" charset="0"/>
            </a:endParaRPr>
          </a:p>
        </p:txBody>
      </p:sp>
      <p:sp>
        <p:nvSpPr>
          <p:cNvPr id="66569" name="Text Box 9"/>
          <p:cNvSpPr txBox="1">
            <a:spLocks noChangeArrowheads="1"/>
          </p:cNvSpPr>
          <p:nvPr/>
        </p:nvSpPr>
        <p:spPr bwMode="auto">
          <a:xfrm>
            <a:off x="2771775" y="2420938"/>
            <a:ext cx="2878138" cy="304800"/>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spcBef>
                <a:spcPct val="50000"/>
              </a:spcBef>
            </a:pPr>
            <a:r>
              <a:rPr lang="pt-BR" sz="1400" dirty="0">
                <a:latin typeface="Arial" pitchFamily="34" charset="0"/>
                <a:cs typeface="Arial" pitchFamily="34" charset="0"/>
              </a:rPr>
              <a:t>Planos de Saúde  Hospitais B</a:t>
            </a:r>
            <a:endParaRPr lang="en-US" sz="1400" dirty="0">
              <a:latin typeface="Arial" pitchFamily="34" charset="0"/>
              <a:cs typeface="Arial" pitchFamily="34" charset="0"/>
            </a:endParaRPr>
          </a:p>
        </p:txBody>
      </p:sp>
      <p:sp>
        <p:nvSpPr>
          <p:cNvPr id="66570" name="Text Box 10"/>
          <p:cNvSpPr txBox="1">
            <a:spLocks noChangeArrowheads="1"/>
          </p:cNvSpPr>
          <p:nvPr/>
        </p:nvSpPr>
        <p:spPr bwMode="auto">
          <a:xfrm>
            <a:off x="5976938" y="2420938"/>
            <a:ext cx="3167062" cy="954107"/>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r>
              <a:rPr lang="pt-BR" sz="1400">
                <a:latin typeface="Arial" pitchFamily="34" charset="0"/>
                <a:cs typeface="Arial" pitchFamily="34" charset="0"/>
              </a:rPr>
              <a:t>(Trabalhadores de Determinadas  Estatais e Instituições Públicas, Empresas Privadas Urbanas; Circuito Dinâmico)</a:t>
            </a:r>
            <a:endParaRPr lang="en-US" sz="1400">
              <a:latin typeface="Arial" pitchFamily="34" charset="0"/>
              <a:cs typeface="Arial" pitchFamily="34" charset="0"/>
            </a:endParaRPr>
          </a:p>
        </p:txBody>
      </p:sp>
      <p:sp>
        <p:nvSpPr>
          <p:cNvPr id="66572" name="Text Box 12"/>
          <p:cNvSpPr txBox="1">
            <a:spLocks noChangeArrowheads="1"/>
          </p:cNvSpPr>
          <p:nvPr/>
        </p:nvSpPr>
        <p:spPr bwMode="auto">
          <a:xfrm>
            <a:off x="3059113" y="3933825"/>
            <a:ext cx="2878137" cy="304800"/>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spcBef>
                <a:spcPct val="50000"/>
              </a:spcBef>
            </a:pPr>
            <a:r>
              <a:rPr lang="pt-BR" sz="1400">
                <a:latin typeface="Arial" pitchFamily="34" charset="0"/>
                <a:cs typeface="Arial" pitchFamily="34" charset="0"/>
              </a:rPr>
              <a:t>Planos de Saúde Hospitais C </a:t>
            </a:r>
            <a:endParaRPr lang="en-US" sz="1400">
              <a:latin typeface="Arial" pitchFamily="34" charset="0"/>
              <a:cs typeface="Arial" pitchFamily="34" charset="0"/>
            </a:endParaRPr>
          </a:p>
        </p:txBody>
      </p:sp>
      <p:sp>
        <p:nvSpPr>
          <p:cNvPr id="66573" name="Text Box 13"/>
          <p:cNvSpPr txBox="1">
            <a:spLocks noChangeArrowheads="1"/>
          </p:cNvSpPr>
          <p:nvPr/>
        </p:nvSpPr>
        <p:spPr bwMode="auto">
          <a:xfrm>
            <a:off x="5976938" y="3860800"/>
            <a:ext cx="3167062" cy="954107"/>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r>
              <a:rPr lang="pt-BR" sz="1400">
                <a:latin typeface="Arial" pitchFamily="34" charset="0"/>
                <a:cs typeface="Arial" pitchFamily="34" charset="0"/>
              </a:rPr>
              <a:t>(Trabalhadores de “chão de fabrica”, Empresas Privadas de menor porte, Servidores Públicos Municipais e Estaduais)</a:t>
            </a:r>
            <a:endParaRPr lang="en-US" sz="1400">
              <a:latin typeface="Arial" pitchFamily="34" charset="0"/>
              <a:cs typeface="Arial" pitchFamily="34" charset="0"/>
            </a:endParaRPr>
          </a:p>
        </p:txBody>
      </p:sp>
      <p:sp>
        <p:nvSpPr>
          <p:cNvPr id="66574" name="Text Box 14"/>
          <p:cNvSpPr txBox="1">
            <a:spLocks noChangeArrowheads="1"/>
          </p:cNvSpPr>
          <p:nvPr/>
        </p:nvSpPr>
        <p:spPr bwMode="auto">
          <a:xfrm>
            <a:off x="0" y="5229225"/>
            <a:ext cx="2808288" cy="1169551"/>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just">
              <a:spcBef>
                <a:spcPct val="50000"/>
              </a:spcBef>
            </a:pPr>
            <a:r>
              <a:rPr lang="pt-BR" sz="1400" dirty="0">
                <a:latin typeface="Arial" pitchFamily="34" charset="0"/>
                <a:cs typeface="Arial" pitchFamily="34" charset="0"/>
              </a:rPr>
              <a:t>Financiamento Público, Oferta Pública e Privada e Administração Pública (gestão terceirizada ou pública). </a:t>
            </a:r>
            <a:r>
              <a:rPr lang="pt-BR" sz="1400" dirty="0" err="1">
                <a:latin typeface="Arial" pitchFamily="34" charset="0"/>
                <a:cs typeface="Arial" pitchFamily="34" charset="0"/>
              </a:rPr>
              <a:t>PPP’s</a:t>
            </a:r>
            <a:r>
              <a:rPr lang="pt-BR" sz="1400" dirty="0">
                <a:latin typeface="Arial" pitchFamily="34" charset="0"/>
                <a:cs typeface="Arial" pitchFamily="34" charset="0"/>
              </a:rPr>
              <a:t> (financiamento privado e público)   </a:t>
            </a:r>
            <a:endParaRPr lang="en-US" sz="1400" dirty="0">
              <a:latin typeface="Arial" pitchFamily="34" charset="0"/>
              <a:cs typeface="Arial" pitchFamily="34" charset="0"/>
            </a:endParaRPr>
          </a:p>
        </p:txBody>
      </p:sp>
      <p:sp>
        <p:nvSpPr>
          <p:cNvPr id="66575" name="Text Box 15"/>
          <p:cNvSpPr txBox="1">
            <a:spLocks noChangeArrowheads="1"/>
          </p:cNvSpPr>
          <p:nvPr/>
        </p:nvSpPr>
        <p:spPr bwMode="auto">
          <a:xfrm>
            <a:off x="7380288" y="5734050"/>
            <a:ext cx="1295400" cy="396875"/>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pPr>
            <a:r>
              <a:rPr lang="pt-BR" sz="2000">
                <a:latin typeface="Arial" pitchFamily="34" charset="0"/>
                <a:cs typeface="Arial" pitchFamily="34" charset="0"/>
              </a:rPr>
              <a:t>SUS</a:t>
            </a:r>
            <a:endParaRPr lang="en-US" sz="2000">
              <a:latin typeface="Arial" pitchFamily="34" charset="0"/>
              <a:cs typeface="Arial" pitchFamily="34" charset="0"/>
            </a:endParaRPr>
          </a:p>
        </p:txBody>
      </p:sp>
      <p:sp>
        <p:nvSpPr>
          <p:cNvPr id="66576" name="Text Box 16"/>
          <p:cNvSpPr txBox="1">
            <a:spLocks noChangeArrowheads="1"/>
          </p:cNvSpPr>
          <p:nvPr/>
        </p:nvSpPr>
        <p:spPr bwMode="auto">
          <a:xfrm>
            <a:off x="6011863" y="260350"/>
            <a:ext cx="3132137" cy="396875"/>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pPr>
            <a:r>
              <a:rPr lang="pt-BR" sz="2000">
                <a:latin typeface="Arial" pitchFamily="34" charset="0"/>
                <a:cs typeface="Arial" pitchFamily="34" charset="0"/>
              </a:rPr>
              <a:t>Brasil Contemporâneo</a:t>
            </a:r>
            <a:endParaRPr lang="en-US" sz="2000">
              <a:latin typeface="Arial" pitchFamily="34" charset="0"/>
              <a:cs typeface="Arial" pitchFamily="34" charset="0"/>
            </a:endParaRPr>
          </a:p>
        </p:txBody>
      </p:sp>
      <p:sp>
        <p:nvSpPr>
          <p:cNvPr id="66577" name="Line 17"/>
          <p:cNvSpPr>
            <a:spLocks noChangeShapeType="1"/>
          </p:cNvSpPr>
          <p:nvPr/>
        </p:nvSpPr>
        <p:spPr bwMode="auto">
          <a:xfrm flipV="1">
            <a:off x="2555875" y="2997200"/>
            <a:ext cx="3384550" cy="0"/>
          </a:xfrm>
          <a:prstGeom prst="line">
            <a:avLst/>
          </a:prstGeom>
          <a:ln>
            <a:headEnd/>
            <a:tailEnd type="triangle" w="med" len="med"/>
          </a:ln>
        </p:spPr>
        <p:style>
          <a:lnRef idx="2">
            <a:schemeClr val="dk1"/>
          </a:lnRef>
          <a:fillRef idx="1">
            <a:schemeClr val="lt1"/>
          </a:fillRef>
          <a:effectRef idx="0">
            <a:schemeClr val="dk1"/>
          </a:effectRef>
          <a:fontRef idx="minor">
            <a:schemeClr val="dk1"/>
          </a:fontRef>
        </p:style>
        <p:txBody>
          <a:bodyPr/>
          <a:lstStyle/>
          <a:p>
            <a:endParaRPr lang="pt-BR">
              <a:latin typeface="Arial" pitchFamily="34" charset="0"/>
              <a:cs typeface="Arial" pitchFamily="34" charset="0"/>
            </a:endParaRPr>
          </a:p>
        </p:txBody>
      </p:sp>
      <p:sp>
        <p:nvSpPr>
          <p:cNvPr id="66578" name="Line 18"/>
          <p:cNvSpPr>
            <a:spLocks noChangeShapeType="1"/>
          </p:cNvSpPr>
          <p:nvPr/>
        </p:nvSpPr>
        <p:spPr bwMode="auto">
          <a:xfrm>
            <a:off x="3059113" y="6524625"/>
            <a:ext cx="4032250" cy="0"/>
          </a:xfrm>
          <a:prstGeom prst="line">
            <a:avLst/>
          </a:prstGeom>
          <a:ln>
            <a:headEnd/>
            <a:tailEnd type="triangle" w="med" len="med"/>
          </a:ln>
        </p:spPr>
        <p:style>
          <a:lnRef idx="2">
            <a:schemeClr val="dk1"/>
          </a:lnRef>
          <a:fillRef idx="1">
            <a:schemeClr val="lt1"/>
          </a:fillRef>
          <a:effectRef idx="0">
            <a:schemeClr val="dk1"/>
          </a:effectRef>
          <a:fontRef idx="minor">
            <a:schemeClr val="dk1"/>
          </a:fontRef>
        </p:style>
        <p:txBody>
          <a:bodyPr/>
          <a:lstStyle/>
          <a:p>
            <a:endParaRPr lang="pt-BR">
              <a:latin typeface="Arial" pitchFamily="34" charset="0"/>
              <a:cs typeface="Arial" pitchFamily="34" charset="0"/>
            </a:endParaRPr>
          </a:p>
        </p:txBody>
      </p:sp>
      <p:sp>
        <p:nvSpPr>
          <p:cNvPr id="66579" name="Text Box 19"/>
          <p:cNvSpPr txBox="1">
            <a:spLocks noChangeArrowheads="1"/>
          </p:cNvSpPr>
          <p:nvPr/>
        </p:nvSpPr>
        <p:spPr bwMode="auto">
          <a:xfrm>
            <a:off x="3059113" y="5373688"/>
            <a:ext cx="3529012" cy="954107"/>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spcBef>
                <a:spcPct val="50000"/>
              </a:spcBef>
            </a:pPr>
            <a:r>
              <a:rPr lang="pt-BR" sz="1400" dirty="0">
                <a:latin typeface="Arial" pitchFamily="34" charset="0"/>
                <a:cs typeface="Arial" pitchFamily="34" charset="0"/>
              </a:rPr>
              <a:t>Rede Pública e Privada Exclusiva ou Não:  Alto Custo em hospitais e outras ações  que também atendem clientes de planos de saúde </a:t>
            </a:r>
            <a:endParaRPr lang="en-US" sz="1400" dirty="0">
              <a:latin typeface="Arial" pitchFamily="34" charset="0"/>
              <a:cs typeface="Arial" pitchFamily="34" charset="0"/>
            </a:endParaRPr>
          </a:p>
        </p:txBody>
      </p:sp>
      <p:sp>
        <p:nvSpPr>
          <p:cNvPr id="66580" name="Text Box 20"/>
          <p:cNvSpPr txBox="1">
            <a:spLocks noChangeArrowheads="1"/>
          </p:cNvSpPr>
          <p:nvPr/>
        </p:nvSpPr>
        <p:spPr bwMode="auto">
          <a:xfrm>
            <a:off x="395288" y="188913"/>
            <a:ext cx="4319587" cy="461665"/>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spcBef>
                <a:spcPct val="50000"/>
              </a:spcBef>
            </a:pPr>
            <a:r>
              <a:rPr lang="pt-BR" dirty="0">
                <a:latin typeface="Arial" pitchFamily="34" charset="0"/>
                <a:cs typeface="Arial" pitchFamily="34" charset="0"/>
              </a:rPr>
              <a:t>Sistema de Saúde no Brasil:</a:t>
            </a:r>
          </a:p>
        </p:txBody>
      </p:sp>
    </p:spTree>
    <p:extLst>
      <p:ext uri="{BB962C8B-B14F-4D97-AF65-F5344CB8AC3E}">
        <p14:creationId xmlns:p14="http://schemas.microsoft.com/office/powerpoint/2010/main" val="2425773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83568" y="1268760"/>
            <a:ext cx="2592288" cy="1754326"/>
          </a:xfrm>
          <a:prstGeom prst="rect">
            <a:avLst/>
          </a:prstGeom>
          <a:noFill/>
        </p:spPr>
        <p:txBody>
          <a:bodyPr wrap="square" rtlCol="0">
            <a:spAutoFit/>
          </a:bodyPr>
          <a:lstStyle/>
          <a:p>
            <a:r>
              <a:rPr lang="pt-BR" dirty="0"/>
              <a:t>Amil </a:t>
            </a:r>
          </a:p>
          <a:p>
            <a:r>
              <a:rPr lang="pt-BR" dirty="0"/>
              <a:t>Grupo D’</a:t>
            </a:r>
            <a:r>
              <a:rPr lang="pt-BR" dirty="0" err="1"/>
              <a:t>Or</a:t>
            </a:r>
            <a:r>
              <a:rPr lang="pt-BR" dirty="0"/>
              <a:t> </a:t>
            </a:r>
          </a:p>
          <a:p>
            <a:r>
              <a:rPr lang="pt-BR" dirty="0" err="1"/>
              <a:t>Dasa</a:t>
            </a:r>
            <a:endParaRPr lang="pt-BR" dirty="0"/>
          </a:p>
          <a:p>
            <a:r>
              <a:rPr lang="pt-BR" dirty="0"/>
              <a:t>Fleury</a:t>
            </a:r>
          </a:p>
          <a:p>
            <a:r>
              <a:rPr lang="pt-BR" dirty="0"/>
              <a:t>Einstein</a:t>
            </a:r>
          </a:p>
          <a:p>
            <a:r>
              <a:rPr lang="pt-BR" dirty="0" err="1"/>
              <a:t>Sirio</a:t>
            </a:r>
            <a:r>
              <a:rPr lang="pt-BR" dirty="0"/>
              <a:t> Libanês </a:t>
            </a:r>
          </a:p>
        </p:txBody>
      </p:sp>
      <p:sp>
        <p:nvSpPr>
          <p:cNvPr id="3" name="CaixaDeTexto 2"/>
          <p:cNvSpPr txBox="1"/>
          <p:nvPr/>
        </p:nvSpPr>
        <p:spPr>
          <a:xfrm>
            <a:off x="3095328" y="2060848"/>
            <a:ext cx="6048672" cy="646331"/>
          </a:xfrm>
          <a:prstGeom prst="rect">
            <a:avLst/>
          </a:prstGeom>
          <a:noFill/>
        </p:spPr>
        <p:txBody>
          <a:bodyPr wrap="square" rtlCol="0">
            <a:spAutoFit/>
          </a:bodyPr>
          <a:lstStyle/>
          <a:p>
            <a:r>
              <a:rPr lang="pt-BR" dirty="0"/>
              <a:t>Fundo Municipal de Saúde de Fortaleza 2016</a:t>
            </a:r>
          </a:p>
          <a:p>
            <a:endParaRPr lang="pt-BR" dirty="0">
              <a:solidFill>
                <a:srgbClr val="FF0000"/>
              </a:solidFill>
            </a:endParaRPr>
          </a:p>
        </p:txBody>
      </p:sp>
      <p:sp>
        <p:nvSpPr>
          <p:cNvPr id="4" name="CaixaDeTexto 3"/>
          <p:cNvSpPr txBox="1"/>
          <p:nvPr/>
        </p:nvSpPr>
        <p:spPr>
          <a:xfrm>
            <a:off x="827584" y="332656"/>
            <a:ext cx="6336704" cy="369332"/>
          </a:xfrm>
          <a:prstGeom prst="rect">
            <a:avLst/>
          </a:prstGeom>
          <a:noFill/>
        </p:spPr>
        <p:txBody>
          <a:bodyPr wrap="square" rtlCol="0">
            <a:spAutoFit/>
          </a:bodyPr>
          <a:lstStyle/>
          <a:p>
            <a:r>
              <a:rPr lang="pt-BR" dirty="0"/>
              <a:t>Sistemas Públicos e Orientados pelo Mercado: Consequências </a:t>
            </a:r>
          </a:p>
        </p:txBody>
      </p:sp>
      <p:sp>
        <p:nvSpPr>
          <p:cNvPr id="5" name="Retângulo 4"/>
          <p:cNvSpPr/>
          <p:nvPr/>
        </p:nvSpPr>
        <p:spPr>
          <a:xfrm>
            <a:off x="3275856" y="4437112"/>
            <a:ext cx="5166320" cy="369332"/>
          </a:xfrm>
          <a:prstGeom prst="rect">
            <a:avLst/>
          </a:prstGeom>
        </p:spPr>
        <p:txBody>
          <a:bodyPr wrap="square">
            <a:spAutoFit/>
          </a:bodyPr>
          <a:lstStyle/>
          <a:p>
            <a:r>
              <a:rPr lang="pt-BR" dirty="0"/>
              <a:t>FUNDO MUNICIPAL DE SAÚDE 1.678.550.564,00</a:t>
            </a:r>
          </a:p>
        </p:txBody>
      </p:sp>
      <p:sp>
        <p:nvSpPr>
          <p:cNvPr id="6" name="CaixaDeTexto 5"/>
          <p:cNvSpPr txBox="1"/>
          <p:nvPr/>
        </p:nvSpPr>
        <p:spPr>
          <a:xfrm>
            <a:off x="3779912" y="2816061"/>
            <a:ext cx="3024336" cy="923330"/>
          </a:xfrm>
          <a:prstGeom prst="rect">
            <a:avLst/>
          </a:prstGeom>
          <a:noFill/>
        </p:spPr>
        <p:txBody>
          <a:bodyPr wrap="square" rtlCol="0">
            <a:spAutoFit/>
          </a:bodyPr>
          <a:lstStyle/>
          <a:p>
            <a:r>
              <a:rPr lang="pt-BR" dirty="0"/>
              <a:t>LOA 2016 LEI ORÇAMENTÁRIA ANUAL LEI N° 10.435, 28/12/2015 </a:t>
            </a:r>
          </a:p>
        </p:txBody>
      </p:sp>
      <p:sp>
        <p:nvSpPr>
          <p:cNvPr id="7" name="CaixaDeTexto 6"/>
          <p:cNvSpPr txBox="1"/>
          <p:nvPr/>
        </p:nvSpPr>
        <p:spPr>
          <a:xfrm>
            <a:off x="323528" y="3356992"/>
            <a:ext cx="2016224" cy="382399"/>
          </a:xfrm>
          <a:prstGeom prst="rect">
            <a:avLst/>
          </a:prstGeom>
          <a:noFill/>
        </p:spPr>
        <p:txBody>
          <a:bodyPr wrap="square" rtlCol="0">
            <a:spAutoFit/>
          </a:bodyPr>
          <a:lstStyle/>
          <a:p>
            <a:r>
              <a:rPr lang="pt-BR" dirty="0"/>
              <a:t>2 a 8 bilhões cada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3"/>
          <p:cNvGraphicFramePr>
            <a:graphicFrameLocks noGrp="1" noChangeAspect="1"/>
          </p:cNvGraphicFramePr>
          <p:nvPr>
            <p:ph sz="half" idx="1"/>
            <p:extLst>
              <p:ext uri="{D42A27DB-BD31-4B8C-83A1-F6EECF244321}">
                <p14:modId xmlns:p14="http://schemas.microsoft.com/office/powerpoint/2010/main" val="3874692885"/>
              </p:ext>
            </p:extLst>
          </p:nvPr>
        </p:nvGraphicFramePr>
        <p:xfrm>
          <a:off x="228600" y="1371600"/>
          <a:ext cx="8915400"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296967" name="Text Box 8"/>
          <p:cNvSpPr txBox="1">
            <a:spLocks noChangeArrowheads="1"/>
          </p:cNvSpPr>
          <p:nvPr/>
        </p:nvSpPr>
        <p:spPr bwMode="auto">
          <a:xfrm>
            <a:off x="44450" y="6542925"/>
            <a:ext cx="3714750" cy="274637"/>
          </a:xfrm>
          <a:prstGeom prst="rect">
            <a:avLst/>
          </a:prstGeom>
          <a:noFill/>
          <a:ln w="12700">
            <a:noFill/>
            <a:miter lim="800000"/>
            <a:headEnd type="none" w="sm" len="sm"/>
            <a:tailEnd type="none" w="sm" len="sm"/>
          </a:ln>
        </p:spPr>
        <p:txBody>
          <a:bodyPr>
            <a:spAutoFit/>
          </a:bodyPr>
          <a:lstStyle/>
          <a:p>
            <a:pPr eaLnBrk="0" hangingPunct="0"/>
            <a:r>
              <a:rPr lang="en-US" sz="1200" b="0" dirty="0">
                <a:solidFill>
                  <a:srgbClr val="000000"/>
                </a:solidFill>
              </a:rPr>
              <a:t>Source: OECD Health Data 2013.</a:t>
            </a:r>
          </a:p>
        </p:txBody>
      </p:sp>
      <p:sp>
        <p:nvSpPr>
          <p:cNvPr id="296970" name="Rectangle 10"/>
          <p:cNvSpPr>
            <a:spLocks noGrp="1" noChangeArrowheads="1"/>
          </p:cNvSpPr>
          <p:nvPr>
            <p:ph type="title"/>
          </p:nvPr>
        </p:nvSpPr>
        <p:spPr>
          <a:xfrm>
            <a:off x="0" y="91439"/>
            <a:ext cx="9144000" cy="646331"/>
          </a:xfrm>
          <a:noFill/>
          <a:ln/>
        </p:spPr>
        <p:txBody>
          <a:bodyPr anchor="t" anchorCtr="1">
            <a:spAutoFit/>
          </a:bodyPr>
          <a:lstStyle/>
          <a:p>
            <a:r>
              <a:rPr lang="en-US" sz="2000" dirty="0" err="1">
                <a:solidFill>
                  <a:srgbClr val="000000"/>
                </a:solidFill>
              </a:rPr>
              <a:t>Gastos</a:t>
            </a:r>
            <a:r>
              <a:rPr lang="en-US" sz="2000" dirty="0">
                <a:solidFill>
                  <a:srgbClr val="000000"/>
                </a:solidFill>
              </a:rPr>
              <a:t> Per Capita </a:t>
            </a:r>
            <a:r>
              <a:rPr lang="en-US" sz="2000" dirty="0"/>
              <a:t>, 1980–2011</a:t>
            </a:r>
            <a:br>
              <a:rPr lang="en-US" sz="2000" dirty="0"/>
            </a:br>
            <a:r>
              <a:rPr lang="en-US" sz="1600" dirty="0"/>
              <a:t>Adjusted for Differences in Cost of Living</a:t>
            </a:r>
            <a:endParaRPr lang="en-US" sz="2000" dirty="0"/>
          </a:p>
        </p:txBody>
      </p:sp>
      <p:sp>
        <p:nvSpPr>
          <p:cNvPr id="3" name="TextBox 2"/>
          <p:cNvSpPr txBox="1"/>
          <p:nvPr/>
        </p:nvSpPr>
        <p:spPr>
          <a:xfrm>
            <a:off x="338726" y="880815"/>
            <a:ext cx="1591845" cy="307777"/>
          </a:xfrm>
          <a:prstGeom prst="rect">
            <a:avLst/>
          </a:prstGeom>
          <a:noFill/>
        </p:spPr>
        <p:txBody>
          <a:bodyPr wrap="square" rtlCol="0">
            <a:spAutoFit/>
          </a:bodyPr>
          <a:lstStyle/>
          <a:p>
            <a:r>
              <a:rPr lang="en-US" sz="1400" dirty="0"/>
              <a:t>Dollars ($US)</a:t>
            </a:r>
          </a:p>
        </p:txBody>
      </p:sp>
      <p:sp>
        <p:nvSpPr>
          <p:cNvPr id="11" name="TextBox 10"/>
          <p:cNvSpPr txBox="1"/>
          <p:nvPr/>
        </p:nvSpPr>
        <p:spPr>
          <a:xfrm>
            <a:off x="44450" y="6351929"/>
            <a:ext cx="1250950" cy="276999"/>
          </a:xfrm>
          <a:prstGeom prst="rect">
            <a:avLst/>
          </a:prstGeom>
          <a:noFill/>
        </p:spPr>
        <p:txBody>
          <a:bodyPr wrap="square" rtlCol="0">
            <a:spAutoFit/>
          </a:bodyPr>
          <a:lstStyle/>
          <a:p>
            <a:r>
              <a:rPr lang="en-US" sz="1200" b="0" dirty="0"/>
              <a:t>* 2010</a:t>
            </a:r>
          </a:p>
        </p:txBody>
      </p:sp>
    </p:spTree>
    <p:extLst>
      <p:ext uri="{BB962C8B-B14F-4D97-AF65-F5344CB8AC3E}">
        <p14:creationId xmlns:p14="http://schemas.microsoft.com/office/powerpoint/2010/main" val="1299397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5"/>
          <p:cNvGraphicFramePr>
            <a:graphicFrameLocks noGrp="1" noChangeAspect="1"/>
          </p:cNvGraphicFramePr>
          <p:nvPr>
            <p:ph sz="quarter" idx="2"/>
            <p:extLst>
              <p:ext uri="{D42A27DB-BD31-4B8C-83A1-F6EECF244321}">
                <p14:modId xmlns:p14="http://schemas.microsoft.com/office/powerpoint/2010/main" val="1383791813"/>
              </p:ext>
            </p:extLst>
          </p:nvPr>
        </p:nvGraphicFramePr>
        <p:xfrm>
          <a:off x="251520" y="692696"/>
          <a:ext cx="8424936" cy="5835212"/>
        </p:xfrm>
        <a:graphic>
          <a:graphicData uri="http://schemas.openxmlformats.org/drawingml/2006/chart">
            <c:chart xmlns:c="http://schemas.openxmlformats.org/drawingml/2006/chart" xmlns:r="http://schemas.openxmlformats.org/officeDocument/2006/relationships" r:id="rId3"/>
          </a:graphicData>
        </a:graphic>
      </p:graphicFrame>
      <p:sp>
        <p:nvSpPr>
          <p:cNvPr id="296967" name="Text Box 8"/>
          <p:cNvSpPr txBox="1">
            <a:spLocks noChangeArrowheads="1"/>
          </p:cNvSpPr>
          <p:nvPr/>
        </p:nvSpPr>
        <p:spPr bwMode="auto">
          <a:xfrm>
            <a:off x="45720" y="6362243"/>
            <a:ext cx="6813550" cy="461665"/>
          </a:xfrm>
          <a:prstGeom prst="rect">
            <a:avLst/>
          </a:prstGeom>
          <a:noFill/>
          <a:ln w="12700">
            <a:noFill/>
            <a:miter lim="800000"/>
            <a:headEnd type="none" w="sm" len="sm"/>
            <a:tailEnd type="none" w="sm" len="sm"/>
          </a:ln>
        </p:spPr>
        <p:txBody>
          <a:bodyPr wrap="square">
            <a:spAutoFit/>
          </a:bodyPr>
          <a:lstStyle/>
          <a:p>
            <a:pPr eaLnBrk="0" hangingPunct="0"/>
            <a:r>
              <a:rPr lang="en-US" sz="1200" b="0" dirty="0">
                <a:solidFill>
                  <a:srgbClr val="000000"/>
                </a:solidFill>
              </a:rPr>
              <a:t>GDP refers to gross domestic product.  </a:t>
            </a:r>
          </a:p>
          <a:p>
            <a:pPr eaLnBrk="0" hangingPunct="0"/>
            <a:r>
              <a:rPr lang="en-US" sz="1200" b="0" dirty="0">
                <a:solidFill>
                  <a:srgbClr val="000000"/>
                </a:solidFill>
              </a:rPr>
              <a:t>Source: OECD Health Data 2013.</a:t>
            </a:r>
          </a:p>
        </p:txBody>
      </p:sp>
      <p:sp>
        <p:nvSpPr>
          <p:cNvPr id="296970" name="Rectangle 10"/>
          <p:cNvSpPr>
            <a:spLocks noGrp="1" noChangeArrowheads="1"/>
          </p:cNvSpPr>
          <p:nvPr>
            <p:ph type="title"/>
          </p:nvPr>
        </p:nvSpPr>
        <p:spPr>
          <a:xfrm>
            <a:off x="0" y="91440"/>
            <a:ext cx="9144000" cy="400110"/>
          </a:xfrm>
          <a:noFill/>
          <a:ln/>
        </p:spPr>
        <p:txBody>
          <a:bodyPr anchor="t" anchorCtr="1">
            <a:spAutoFit/>
          </a:bodyPr>
          <a:lstStyle/>
          <a:p>
            <a:r>
              <a:rPr lang="en-US" sz="2000" dirty="0"/>
              <a:t>% PIB </a:t>
            </a:r>
            <a:r>
              <a:rPr lang="en-US" sz="2000" dirty="0" err="1"/>
              <a:t>Gastos</a:t>
            </a:r>
            <a:r>
              <a:rPr lang="en-US" sz="2000" dirty="0"/>
              <a:t> com </a:t>
            </a:r>
            <a:r>
              <a:rPr lang="en-US" sz="2000" dirty="0" err="1"/>
              <a:t>Saúde</a:t>
            </a:r>
            <a:r>
              <a:rPr lang="en-US" sz="2000" dirty="0"/>
              <a:t>, 1980–2011</a:t>
            </a:r>
          </a:p>
        </p:txBody>
      </p:sp>
      <p:sp>
        <p:nvSpPr>
          <p:cNvPr id="10" name="TextBox 9"/>
          <p:cNvSpPr txBox="1"/>
          <p:nvPr/>
        </p:nvSpPr>
        <p:spPr>
          <a:xfrm>
            <a:off x="152400" y="838200"/>
            <a:ext cx="1447800" cy="307777"/>
          </a:xfrm>
          <a:prstGeom prst="rect">
            <a:avLst/>
          </a:prstGeom>
          <a:noFill/>
        </p:spPr>
        <p:txBody>
          <a:bodyPr wrap="square" rtlCol="0">
            <a:spAutoFit/>
          </a:bodyPr>
          <a:lstStyle/>
          <a:p>
            <a:r>
              <a:rPr lang="en-US" sz="1400" dirty="0"/>
              <a:t>Percent</a:t>
            </a:r>
          </a:p>
        </p:txBody>
      </p:sp>
      <p:sp>
        <p:nvSpPr>
          <p:cNvPr id="2" name="TextBox 1"/>
          <p:cNvSpPr txBox="1"/>
          <p:nvPr/>
        </p:nvSpPr>
        <p:spPr>
          <a:xfrm>
            <a:off x="45720" y="6165540"/>
            <a:ext cx="2353733" cy="276999"/>
          </a:xfrm>
          <a:prstGeom prst="rect">
            <a:avLst/>
          </a:prstGeom>
          <a:noFill/>
        </p:spPr>
        <p:txBody>
          <a:bodyPr wrap="square" rtlCol="0">
            <a:spAutoFit/>
          </a:bodyPr>
          <a:lstStyle/>
          <a:p>
            <a:r>
              <a:rPr lang="en-US" sz="1200" b="0" dirty="0"/>
              <a:t>* 2010 </a:t>
            </a:r>
          </a:p>
        </p:txBody>
      </p:sp>
    </p:spTree>
    <p:extLst>
      <p:ext uri="{BB962C8B-B14F-4D97-AF65-F5344CB8AC3E}">
        <p14:creationId xmlns:p14="http://schemas.microsoft.com/office/powerpoint/2010/main" val="65301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idx="4294967295"/>
          </p:nvPr>
        </p:nvSpPr>
        <p:spPr>
          <a:xfrm>
            <a:off x="264475" y="145039"/>
            <a:ext cx="7668343" cy="731837"/>
          </a:xfrm>
          <a:noFill/>
        </p:spPr>
        <p:txBody>
          <a:bodyPr anchor="t" anchorCtr="1"/>
          <a:lstStyle/>
          <a:p>
            <a:r>
              <a:rPr lang="en-US" sz="2000" dirty="0" err="1"/>
              <a:t>Gastos</a:t>
            </a:r>
            <a:r>
              <a:rPr lang="en-US" sz="2000" dirty="0"/>
              <a:t> com </a:t>
            </a:r>
            <a:r>
              <a:rPr lang="en-US" sz="2000" dirty="0" err="1"/>
              <a:t>Saúde</a:t>
            </a:r>
            <a:r>
              <a:rPr lang="en-US" sz="2000" dirty="0"/>
              <a:t> Per Capita </a:t>
            </a:r>
            <a:r>
              <a:rPr lang="en-US" sz="2000" dirty="0" err="1"/>
              <a:t>por</a:t>
            </a:r>
            <a:r>
              <a:rPr lang="en-US" sz="2000" dirty="0"/>
              <a:t> Fonte de </a:t>
            </a:r>
            <a:r>
              <a:rPr lang="en-US" sz="2000" dirty="0" err="1"/>
              <a:t>Financiamento</a:t>
            </a:r>
            <a:r>
              <a:rPr lang="en-US" sz="2000" dirty="0"/>
              <a:t> , 2011</a:t>
            </a:r>
            <a:br>
              <a:rPr lang="en-US" sz="2000" dirty="0"/>
            </a:br>
            <a:r>
              <a:rPr lang="en-US" sz="1600" dirty="0" err="1"/>
              <a:t>Ajustado</a:t>
            </a:r>
            <a:r>
              <a:rPr lang="en-US" sz="1600" dirty="0"/>
              <a:t> </a:t>
            </a:r>
            <a:r>
              <a:rPr lang="en-US" sz="1600" dirty="0" err="1"/>
              <a:t>por</a:t>
            </a:r>
            <a:r>
              <a:rPr lang="en-US" sz="1600" dirty="0"/>
              <a:t> </a:t>
            </a:r>
            <a:r>
              <a:rPr lang="en-US" sz="1600" dirty="0" err="1"/>
              <a:t>Diferenças</a:t>
            </a:r>
            <a:r>
              <a:rPr lang="en-US" sz="1600" dirty="0"/>
              <a:t> no </a:t>
            </a:r>
            <a:r>
              <a:rPr lang="en-US" sz="1600" dirty="0" err="1"/>
              <a:t>Custo</a:t>
            </a:r>
            <a:r>
              <a:rPr lang="en-US" sz="1600" dirty="0"/>
              <a:t> de Vida </a:t>
            </a:r>
          </a:p>
        </p:txBody>
      </p:sp>
      <p:graphicFrame>
        <p:nvGraphicFramePr>
          <p:cNvPr id="19" name="Object 3"/>
          <p:cNvGraphicFramePr>
            <a:graphicFrameLocks noGrp="1" noChangeAspect="1"/>
          </p:cNvGraphicFramePr>
          <p:nvPr>
            <p:ph idx="4294967295"/>
            <p:extLst>
              <p:ext uri="{D42A27DB-BD31-4B8C-83A1-F6EECF244321}">
                <p14:modId xmlns:p14="http://schemas.microsoft.com/office/powerpoint/2010/main" val="3055768620"/>
              </p:ext>
            </p:extLst>
          </p:nvPr>
        </p:nvGraphicFramePr>
        <p:xfrm>
          <a:off x="188913" y="1248321"/>
          <a:ext cx="8731250" cy="4619079"/>
        </p:xfrm>
        <a:graphic>
          <a:graphicData uri="http://schemas.openxmlformats.org/drawingml/2006/chart">
            <c:chart xmlns:c="http://schemas.openxmlformats.org/drawingml/2006/chart" xmlns:r="http://schemas.openxmlformats.org/officeDocument/2006/relationships" r:id="rId3"/>
          </a:graphicData>
        </a:graphic>
      </p:graphicFrame>
      <p:sp>
        <p:nvSpPr>
          <p:cNvPr id="303108" name="Text Box 13"/>
          <p:cNvSpPr txBox="1">
            <a:spLocks noChangeArrowheads="1"/>
          </p:cNvSpPr>
          <p:nvPr/>
        </p:nvSpPr>
        <p:spPr bwMode="auto">
          <a:xfrm>
            <a:off x="44450" y="6368718"/>
            <a:ext cx="670376" cy="276999"/>
          </a:xfrm>
          <a:prstGeom prst="rect">
            <a:avLst/>
          </a:prstGeom>
          <a:noFill/>
          <a:ln w="9525">
            <a:noFill/>
            <a:miter lim="800000"/>
            <a:headEnd/>
            <a:tailEnd/>
          </a:ln>
        </p:spPr>
        <p:txBody>
          <a:bodyPr wrap="none">
            <a:spAutoFit/>
          </a:bodyPr>
          <a:lstStyle/>
          <a:p>
            <a:r>
              <a:rPr lang="en-US" sz="1200" b="0" dirty="0">
                <a:solidFill>
                  <a:srgbClr val="000000"/>
                </a:solidFill>
              </a:rPr>
              <a:t>* 2010.</a:t>
            </a:r>
          </a:p>
        </p:txBody>
      </p:sp>
      <p:sp>
        <p:nvSpPr>
          <p:cNvPr id="303110" name="Text Box 6"/>
          <p:cNvSpPr txBox="1">
            <a:spLocks noChangeArrowheads="1"/>
          </p:cNvSpPr>
          <p:nvPr/>
        </p:nvSpPr>
        <p:spPr bwMode="auto">
          <a:xfrm>
            <a:off x="99930" y="804446"/>
            <a:ext cx="1312028" cy="307777"/>
          </a:xfrm>
          <a:prstGeom prst="rect">
            <a:avLst/>
          </a:prstGeom>
          <a:noFill/>
          <a:ln w="9525">
            <a:noFill/>
            <a:miter lim="800000"/>
            <a:headEnd/>
            <a:tailEnd/>
          </a:ln>
          <a:effectLst/>
        </p:spPr>
        <p:txBody>
          <a:bodyPr wrap="none">
            <a:spAutoFit/>
          </a:bodyPr>
          <a:lstStyle/>
          <a:p>
            <a:pPr eaLnBrk="0" hangingPunct="0"/>
            <a:r>
              <a:rPr lang="en-US" sz="1400" dirty="0">
                <a:solidFill>
                  <a:srgbClr val="000000"/>
                </a:solidFill>
              </a:rPr>
              <a:t>Dollars ($US)</a:t>
            </a:r>
          </a:p>
        </p:txBody>
      </p:sp>
      <p:sp>
        <p:nvSpPr>
          <p:cNvPr id="303111" name="Text Box 7"/>
          <p:cNvSpPr txBox="1">
            <a:spLocks noChangeArrowheads="1"/>
          </p:cNvSpPr>
          <p:nvPr/>
        </p:nvSpPr>
        <p:spPr bwMode="auto">
          <a:xfrm>
            <a:off x="724534" y="1259374"/>
            <a:ext cx="792162"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a:solidFill>
                  <a:srgbClr val="000000"/>
                </a:solidFill>
                <a:latin typeface="Arial"/>
                <a:cs typeface="Arial"/>
              </a:rPr>
              <a:t>8,508</a:t>
            </a:r>
          </a:p>
        </p:txBody>
      </p:sp>
      <p:sp>
        <p:nvSpPr>
          <p:cNvPr id="303122" name="Text Box 8"/>
          <p:cNvSpPr txBox="1">
            <a:spLocks noChangeArrowheads="1"/>
          </p:cNvSpPr>
          <p:nvPr/>
        </p:nvSpPr>
        <p:spPr bwMode="auto">
          <a:xfrm>
            <a:off x="44450" y="6542925"/>
            <a:ext cx="3714750" cy="274637"/>
          </a:xfrm>
          <a:prstGeom prst="rect">
            <a:avLst/>
          </a:prstGeom>
          <a:noFill/>
          <a:ln w="12700">
            <a:noFill/>
            <a:miter lim="800000"/>
            <a:headEnd type="none" w="sm" len="sm"/>
            <a:tailEnd type="none" w="sm" len="sm"/>
          </a:ln>
        </p:spPr>
        <p:txBody>
          <a:bodyPr>
            <a:spAutoFit/>
          </a:bodyPr>
          <a:lstStyle/>
          <a:p>
            <a:pPr eaLnBrk="0" hangingPunct="0"/>
            <a:r>
              <a:rPr lang="en-US" sz="1200" b="0" dirty="0">
                <a:solidFill>
                  <a:srgbClr val="000000"/>
                </a:solidFill>
              </a:rPr>
              <a:t>Source: OECD Health Data 2013.</a:t>
            </a:r>
          </a:p>
        </p:txBody>
      </p:sp>
      <p:sp>
        <p:nvSpPr>
          <p:cNvPr id="24" name="Text Box 7"/>
          <p:cNvSpPr txBox="1">
            <a:spLocks noChangeArrowheads="1"/>
          </p:cNvSpPr>
          <p:nvPr/>
        </p:nvSpPr>
        <p:spPr bwMode="auto">
          <a:xfrm>
            <a:off x="1471648" y="2582277"/>
            <a:ext cx="792162"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a:solidFill>
                  <a:srgbClr val="000000"/>
                </a:solidFill>
                <a:latin typeface="Arial"/>
                <a:cs typeface="Arial"/>
              </a:rPr>
              <a:t>5,643</a:t>
            </a:r>
          </a:p>
        </p:txBody>
      </p:sp>
      <p:sp>
        <p:nvSpPr>
          <p:cNvPr id="25" name="Text Box 7"/>
          <p:cNvSpPr txBox="1">
            <a:spLocks noChangeArrowheads="1"/>
          </p:cNvSpPr>
          <p:nvPr/>
        </p:nvSpPr>
        <p:spPr bwMode="auto">
          <a:xfrm>
            <a:off x="2209800" y="3107154"/>
            <a:ext cx="792162"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a:solidFill>
                  <a:srgbClr val="000000"/>
                </a:solidFill>
                <a:latin typeface="Arial"/>
                <a:cs typeface="Arial"/>
              </a:rPr>
              <a:t>4,522</a:t>
            </a:r>
          </a:p>
        </p:txBody>
      </p:sp>
      <p:sp>
        <p:nvSpPr>
          <p:cNvPr id="26" name="Text Box 7"/>
          <p:cNvSpPr txBox="1">
            <a:spLocks noChangeArrowheads="1"/>
          </p:cNvSpPr>
          <p:nvPr/>
        </p:nvSpPr>
        <p:spPr bwMode="auto">
          <a:xfrm>
            <a:off x="2967038" y="3115677"/>
            <a:ext cx="792162"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a:solidFill>
                  <a:srgbClr val="000000"/>
                </a:solidFill>
                <a:latin typeface="Arial"/>
                <a:cs typeface="Arial"/>
              </a:rPr>
              <a:t>4,495</a:t>
            </a:r>
          </a:p>
        </p:txBody>
      </p:sp>
      <p:sp>
        <p:nvSpPr>
          <p:cNvPr id="27" name="Text Box 7"/>
          <p:cNvSpPr txBox="1">
            <a:spLocks noChangeArrowheads="1"/>
          </p:cNvSpPr>
          <p:nvPr/>
        </p:nvSpPr>
        <p:spPr bwMode="auto">
          <a:xfrm>
            <a:off x="3702566" y="3113468"/>
            <a:ext cx="792162"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a:solidFill>
                  <a:srgbClr val="000000"/>
                </a:solidFill>
                <a:latin typeface="Arial"/>
                <a:cs typeface="Arial"/>
              </a:rPr>
              <a:t>4,495</a:t>
            </a:r>
          </a:p>
        </p:txBody>
      </p:sp>
      <p:sp>
        <p:nvSpPr>
          <p:cNvPr id="28" name="Text Box 7"/>
          <p:cNvSpPr txBox="1">
            <a:spLocks noChangeArrowheads="1"/>
          </p:cNvSpPr>
          <p:nvPr/>
        </p:nvSpPr>
        <p:spPr bwMode="auto">
          <a:xfrm>
            <a:off x="4419600" y="3265868"/>
            <a:ext cx="792162"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a:solidFill>
                  <a:srgbClr val="000000"/>
                </a:solidFill>
                <a:latin typeface="Arial"/>
                <a:cs typeface="Arial"/>
              </a:rPr>
              <a:t>4,118</a:t>
            </a:r>
          </a:p>
        </p:txBody>
      </p:sp>
      <p:sp>
        <p:nvSpPr>
          <p:cNvPr id="29" name="Text Box 7"/>
          <p:cNvSpPr txBox="1">
            <a:spLocks noChangeArrowheads="1"/>
          </p:cNvSpPr>
          <p:nvPr/>
        </p:nvSpPr>
        <p:spPr bwMode="auto">
          <a:xfrm>
            <a:off x="5181600" y="3380662"/>
            <a:ext cx="792162"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a:solidFill>
                  <a:srgbClr val="000000"/>
                </a:solidFill>
                <a:latin typeface="Arial"/>
                <a:cs typeface="Arial"/>
              </a:rPr>
              <a:t>3,925</a:t>
            </a:r>
          </a:p>
        </p:txBody>
      </p:sp>
      <p:sp>
        <p:nvSpPr>
          <p:cNvPr id="30" name="Text Box 7"/>
          <p:cNvSpPr txBox="1">
            <a:spLocks noChangeArrowheads="1"/>
          </p:cNvSpPr>
          <p:nvPr/>
        </p:nvSpPr>
        <p:spPr bwMode="auto">
          <a:xfrm>
            <a:off x="5945858" y="3435145"/>
            <a:ext cx="792162"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a:solidFill>
                  <a:srgbClr val="000000"/>
                </a:solidFill>
                <a:latin typeface="Arial"/>
                <a:cs typeface="Arial"/>
              </a:rPr>
              <a:t>3,800</a:t>
            </a:r>
          </a:p>
        </p:txBody>
      </p:sp>
      <p:sp>
        <p:nvSpPr>
          <p:cNvPr id="31" name="Text Box 7"/>
          <p:cNvSpPr txBox="1">
            <a:spLocks noChangeArrowheads="1"/>
          </p:cNvSpPr>
          <p:nvPr/>
        </p:nvSpPr>
        <p:spPr bwMode="auto">
          <a:xfrm>
            <a:off x="7403342" y="3700046"/>
            <a:ext cx="792162"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a:solidFill>
                  <a:srgbClr val="000000"/>
                </a:solidFill>
                <a:latin typeface="Arial"/>
                <a:cs typeface="Arial"/>
              </a:rPr>
              <a:t>3,213</a:t>
            </a:r>
          </a:p>
        </p:txBody>
      </p:sp>
      <p:sp>
        <p:nvSpPr>
          <p:cNvPr id="32" name="Text Box 7"/>
          <p:cNvSpPr txBox="1">
            <a:spLocks noChangeArrowheads="1"/>
          </p:cNvSpPr>
          <p:nvPr/>
        </p:nvSpPr>
        <p:spPr bwMode="auto">
          <a:xfrm>
            <a:off x="6645276" y="3604422"/>
            <a:ext cx="792162"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a:solidFill>
                  <a:srgbClr val="000000"/>
                </a:solidFill>
                <a:latin typeface="Arial"/>
                <a:cs typeface="Arial"/>
              </a:rPr>
              <a:t>3,405</a:t>
            </a:r>
          </a:p>
        </p:txBody>
      </p:sp>
      <p:sp>
        <p:nvSpPr>
          <p:cNvPr id="33" name="Text Box 7"/>
          <p:cNvSpPr txBox="1">
            <a:spLocks noChangeArrowheads="1"/>
          </p:cNvSpPr>
          <p:nvPr/>
        </p:nvSpPr>
        <p:spPr bwMode="auto">
          <a:xfrm>
            <a:off x="8145532" y="3700046"/>
            <a:ext cx="792162" cy="338554"/>
          </a:xfrm>
          <a:prstGeom prst="rect">
            <a:avLst/>
          </a:prstGeom>
          <a:noFill/>
          <a:ln w="9525">
            <a:noFill/>
            <a:miter lim="800000"/>
            <a:headEnd/>
            <a:tailEnd/>
          </a:ln>
          <a:effectLst/>
        </p:spPr>
        <p:txBody>
          <a:bodyPr>
            <a:spAutoFit/>
          </a:bodyPr>
          <a:lstStyle/>
          <a:p>
            <a:pPr algn="ctr" eaLnBrk="0" hangingPunct="0">
              <a:spcBef>
                <a:spcPct val="50000"/>
              </a:spcBef>
            </a:pPr>
            <a:r>
              <a:rPr lang="en-US" sz="1600" dirty="0">
                <a:solidFill>
                  <a:srgbClr val="000000"/>
                </a:solidFill>
                <a:latin typeface="Arial"/>
                <a:cs typeface="Arial"/>
              </a:rPr>
              <a:t>3,182</a:t>
            </a:r>
          </a:p>
        </p:txBody>
      </p:sp>
    </p:spTree>
    <p:extLst>
      <p:ext uri="{BB962C8B-B14F-4D97-AF65-F5344CB8AC3E}">
        <p14:creationId xmlns:p14="http://schemas.microsoft.com/office/powerpoint/2010/main" val="2698252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idx="4294967295"/>
          </p:nvPr>
        </p:nvSpPr>
        <p:spPr>
          <a:xfrm>
            <a:off x="1" y="90488"/>
            <a:ext cx="7884368" cy="803275"/>
          </a:xfrm>
          <a:noFill/>
        </p:spPr>
        <p:txBody>
          <a:bodyPr anchor="t" anchorCtr="1">
            <a:normAutofit/>
          </a:bodyPr>
          <a:lstStyle/>
          <a:p>
            <a:r>
              <a:rPr lang="en-US" sz="2000" dirty="0" err="1"/>
              <a:t>Gastos</a:t>
            </a:r>
            <a:r>
              <a:rPr lang="en-US" sz="2000" dirty="0"/>
              <a:t> </a:t>
            </a:r>
            <a:r>
              <a:rPr lang="en-US" sz="2000" dirty="0" err="1"/>
              <a:t>Medicamentos</a:t>
            </a:r>
            <a:r>
              <a:rPr lang="en-US" sz="2000" dirty="0"/>
              <a:t> per Capita, 2011</a:t>
            </a:r>
            <a:br>
              <a:rPr lang="en-US" sz="2000" dirty="0"/>
            </a:br>
            <a:r>
              <a:rPr lang="en-US" sz="1600" b="1" dirty="0" err="1">
                <a:latin typeface="Arial" charset="0"/>
              </a:rPr>
              <a:t>Ajustado</a:t>
            </a:r>
            <a:r>
              <a:rPr lang="en-US" sz="1600" b="1" dirty="0">
                <a:latin typeface="Arial" charset="0"/>
              </a:rPr>
              <a:t> </a:t>
            </a:r>
            <a:r>
              <a:rPr lang="en-US" sz="1600" b="1" dirty="0" err="1">
                <a:latin typeface="Arial" charset="0"/>
              </a:rPr>
              <a:t>por</a:t>
            </a:r>
            <a:r>
              <a:rPr lang="en-US" sz="1600" b="1" dirty="0">
                <a:latin typeface="Arial" charset="0"/>
              </a:rPr>
              <a:t> </a:t>
            </a:r>
            <a:r>
              <a:rPr lang="en-US" sz="1600" b="1" dirty="0" err="1">
                <a:latin typeface="Arial" charset="0"/>
              </a:rPr>
              <a:t>Diferenças</a:t>
            </a:r>
            <a:r>
              <a:rPr lang="en-US" sz="1600" b="1" dirty="0">
                <a:latin typeface="Arial" charset="0"/>
              </a:rPr>
              <a:t> no </a:t>
            </a:r>
            <a:r>
              <a:rPr lang="en-US" sz="1600" b="1" dirty="0" err="1">
                <a:latin typeface="Arial" charset="0"/>
              </a:rPr>
              <a:t>Custo</a:t>
            </a:r>
            <a:r>
              <a:rPr lang="en-US" sz="1600" b="1" dirty="0">
                <a:latin typeface="Arial" charset="0"/>
              </a:rPr>
              <a:t> de Vida </a:t>
            </a:r>
            <a:endParaRPr lang="en-US" sz="1600" b="1" u="sng" dirty="0">
              <a:latin typeface="Arial" charset="0"/>
            </a:endParaRPr>
          </a:p>
        </p:txBody>
      </p:sp>
      <p:graphicFrame>
        <p:nvGraphicFramePr>
          <p:cNvPr id="2" name="Object 3"/>
          <p:cNvGraphicFramePr>
            <a:graphicFrameLocks noChangeAspect="1"/>
          </p:cNvGraphicFramePr>
          <p:nvPr>
            <p:extLst>
              <p:ext uri="{D42A27DB-BD31-4B8C-83A1-F6EECF244321}">
                <p14:modId xmlns:p14="http://schemas.microsoft.com/office/powerpoint/2010/main" val="3127801245"/>
              </p:ext>
            </p:extLst>
          </p:nvPr>
        </p:nvGraphicFramePr>
        <p:xfrm>
          <a:off x="42780" y="1160797"/>
          <a:ext cx="8915399" cy="4902200"/>
        </p:xfrm>
        <a:graphic>
          <a:graphicData uri="http://schemas.openxmlformats.org/drawingml/2006/chart">
            <c:chart xmlns:c="http://schemas.openxmlformats.org/drawingml/2006/chart" xmlns:r="http://schemas.openxmlformats.org/officeDocument/2006/relationships" r:id="rId3"/>
          </a:graphicData>
        </a:graphic>
      </p:graphicFrame>
      <p:sp>
        <p:nvSpPr>
          <p:cNvPr id="530437" name="Text Box 12"/>
          <p:cNvSpPr txBox="1">
            <a:spLocks noChangeArrowheads="1"/>
          </p:cNvSpPr>
          <p:nvPr/>
        </p:nvSpPr>
        <p:spPr bwMode="auto">
          <a:xfrm>
            <a:off x="45720" y="6360924"/>
            <a:ext cx="111442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US" sz="1200" b="0" dirty="0"/>
              <a:t>* 2010.</a:t>
            </a:r>
          </a:p>
        </p:txBody>
      </p:sp>
      <p:sp>
        <p:nvSpPr>
          <p:cNvPr id="9" name="Text Box 8"/>
          <p:cNvSpPr txBox="1">
            <a:spLocks noChangeArrowheads="1"/>
          </p:cNvSpPr>
          <p:nvPr/>
        </p:nvSpPr>
        <p:spPr bwMode="auto">
          <a:xfrm>
            <a:off x="45720" y="6542925"/>
            <a:ext cx="3714750" cy="274637"/>
          </a:xfrm>
          <a:prstGeom prst="rect">
            <a:avLst/>
          </a:prstGeom>
          <a:noFill/>
          <a:ln w="12700">
            <a:noFill/>
            <a:miter lim="800000"/>
            <a:headEnd type="none" w="sm" len="sm"/>
            <a:tailEnd type="none" w="sm" len="sm"/>
          </a:ln>
        </p:spPr>
        <p:txBody>
          <a:bodyPr>
            <a:spAutoFit/>
          </a:bodyPr>
          <a:lstStyle/>
          <a:p>
            <a:pPr eaLnBrk="0" hangingPunct="0"/>
            <a:r>
              <a:rPr lang="en-US" sz="1200" b="0" dirty="0">
                <a:solidFill>
                  <a:srgbClr val="000000"/>
                </a:solidFill>
              </a:rPr>
              <a:t>Source: OECD Health Data 2013.</a:t>
            </a:r>
          </a:p>
        </p:txBody>
      </p:sp>
      <p:sp>
        <p:nvSpPr>
          <p:cNvPr id="13" name="Text Box 6"/>
          <p:cNvSpPr txBox="1">
            <a:spLocks noChangeArrowheads="1"/>
          </p:cNvSpPr>
          <p:nvPr/>
        </p:nvSpPr>
        <p:spPr bwMode="auto">
          <a:xfrm>
            <a:off x="99930" y="806760"/>
            <a:ext cx="1312028" cy="307777"/>
          </a:xfrm>
          <a:prstGeom prst="rect">
            <a:avLst/>
          </a:prstGeom>
          <a:noFill/>
          <a:ln w="9525">
            <a:noFill/>
            <a:miter lim="800000"/>
            <a:headEnd/>
            <a:tailEnd/>
          </a:ln>
          <a:effectLst/>
        </p:spPr>
        <p:txBody>
          <a:bodyPr wrap="none">
            <a:spAutoFit/>
          </a:bodyPr>
          <a:lstStyle/>
          <a:p>
            <a:pPr eaLnBrk="0" hangingPunct="0"/>
            <a:r>
              <a:rPr lang="en-US" sz="1400" dirty="0">
                <a:solidFill>
                  <a:srgbClr val="000000"/>
                </a:solidFill>
              </a:rPr>
              <a:t>Dollars ($US)</a:t>
            </a:r>
          </a:p>
        </p:txBody>
      </p:sp>
    </p:spTree>
    <p:extLst>
      <p:ext uri="{BB962C8B-B14F-4D97-AF65-F5344CB8AC3E}">
        <p14:creationId xmlns:p14="http://schemas.microsoft.com/office/powerpoint/2010/main" val="3013123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0" y="90488"/>
            <a:ext cx="9144000" cy="457200"/>
          </a:xfrm>
          <a:noFill/>
        </p:spPr>
        <p:txBody>
          <a:bodyPr anchor="t" anchorCtr="1"/>
          <a:lstStyle/>
          <a:p>
            <a:r>
              <a:rPr lang="en-US" sz="2000" dirty="0" err="1"/>
              <a:t>Altas</a:t>
            </a:r>
            <a:r>
              <a:rPr lang="en-US" sz="2000" dirty="0"/>
              <a:t> </a:t>
            </a:r>
            <a:r>
              <a:rPr lang="en-US" sz="2000" dirty="0" err="1"/>
              <a:t>Hospitalares</a:t>
            </a:r>
            <a:r>
              <a:rPr lang="en-US" sz="2000" dirty="0"/>
              <a:t> per 1,000 </a:t>
            </a:r>
            <a:r>
              <a:rPr lang="en-US" sz="2000" dirty="0" err="1"/>
              <a:t>Habitantes</a:t>
            </a:r>
            <a:r>
              <a:rPr lang="en-US" sz="2000" dirty="0"/>
              <a:t>, 2011</a:t>
            </a:r>
            <a:endParaRPr lang="en-US" sz="2000" b="0" u="sng" dirty="0"/>
          </a:p>
        </p:txBody>
      </p:sp>
      <p:graphicFrame>
        <p:nvGraphicFramePr>
          <p:cNvPr id="2" name="Object 3"/>
          <p:cNvGraphicFramePr>
            <a:graphicFrameLocks noChangeAspect="1"/>
          </p:cNvGraphicFramePr>
          <p:nvPr>
            <p:extLst>
              <p:ext uri="{D42A27DB-BD31-4B8C-83A1-F6EECF244321}">
                <p14:modId xmlns:p14="http://schemas.microsoft.com/office/powerpoint/2010/main" val="3239510023"/>
              </p:ext>
            </p:extLst>
          </p:nvPr>
        </p:nvGraphicFramePr>
        <p:xfrm>
          <a:off x="238125" y="630238"/>
          <a:ext cx="8604250" cy="53975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12"/>
          <p:cNvSpPr txBox="1">
            <a:spLocks noChangeArrowheads="1"/>
          </p:cNvSpPr>
          <p:nvPr/>
        </p:nvSpPr>
        <p:spPr bwMode="auto">
          <a:xfrm>
            <a:off x="45457" y="6352401"/>
            <a:ext cx="111442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US" sz="1200" b="0" dirty="0"/>
              <a:t>* 2010.</a:t>
            </a:r>
          </a:p>
        </p:txBody>
      </p:sp>
      <p:sp>
        <p:nvSpPr>
          <p:cNvPr id="9" name="Text Box 8"/>
          <p:cNvSpPr txBox="1">
            <a:spLocks noChangeArrowheads="1"/>
          </p:cNvSpPr>
          <p:nvPr/>
        </p:nvSpPr>
        <p:spPr bwMode="auto">
          <a:xfrm>
            <a:off x="45457" y="6542925"/>
            <a:ext cx="3714750" cy="274637"/>
          </a:xfrm>
          <a:prstGeom prst="rect">
            <a:avLst/>
          </a:prstGeom>
          <a:noFill/>
          <a:ln w="12700">
            <a:noFill/>
            <a:miter lim="800000"/>
            <a:headEnd type="none" w="sm" len="sm"/>
            <a:tailEnd type="none" w="sm" len="sm"/>
          </a:ln>
        </p:spPr>
        <p:txBody>
          <a:bodyPr>
            <a:spAutoFit/>
          </a:bodyPr>
          <a:lstStyle/>
          <a:p>
            <a:pPr eaLnBrk="0" hangingPunct="0"/>
            <a:r>
              <a:rPr lang="en-US" sz="1200" b="0" dirty="0">
                <a:solidFill>
                  <a:srgbClr val="000000"/>
                </a:solidFill>
              </a:rPr>
              <a:t>Source: OECD Health Data 2013.</a:t>
            </a:r>
          </a:p>
        </p:txBody>
      </p:sp>
      <p:sp>
        <p:nvSpPr>
          <p:cNvPr id="10" name="Slide Number Placeholder 5"/>
          <p:cNvSpPr>
            <a:spLocks noGrp="1"/>
          </p:cNvSpPr>
          <p:nvPr>
            <p:ph type="sldNum" sz="quarter" idx="12"/>
          </p:nvPr>
        </p:nvSpPr>
        <p:spPr>
          <a:xfrm>
            <a:off x="7010400" y="0"/>
            <a:ext cx="2133600" cy="476250"/>
          </a:xfrm>
        </p:spPr>
        <p:txBody>
          <a:bodyPr/>
          <a:lstStyle/>
          <a:p>
            <a:fld id="{D6C9CD74-E796-4110-AA2B-B40D207B6FC7}" type="slidenum">
              <a:rPr lang="en-US"/>
              <a:pPr/>
              <a:t>19</a:t>
            </a:fld>
            <a:endParaRPr lang="en-US" dirty="0"/>
          </a:p>
        </p:txBody>
      </p:sp>
    </p:spTree>
    <p:extLst>
      <p:ext uri="{BB962C8B-B14F-4D97-AF65-F5344CB8AC3E}">
        <p14:creationId xmlns:p14="http://schemas.microsoft.com/office/powerpoint/2010/main" val="409865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971600" y="404664"/>
            <a:ext cx="7344816" cy="369332"/>
          </a:xfrm>
          <a:prstGeom prst="rect">
            <a:avLst/>
          </a:prstGeom>
          <a:noFill/>
        </p:spPr>
        <p:txBody>
          <a:bodyPr wrap="square" rtlCol="0">
            <a:spAutoFit/>
          </a:bodyPr>
          <a:lstStyle/>
          <a:p>
            <a:r>
              <a:rPr lang="pt-BR" dirty="0"/>
              <a:t>Publico e Privado </a:t>
            </a:r>
          </a:p>
        </p:txBody>
      </p:sp>
      <p:sp>
        <p:nvSpPr>
          <p:cNvPr id="3" name="CaixaDeTexto 2"/>
          <p:cNvSpPr txBox="1"/>
          <p:nvPr/>
        </p:nvSpPr>
        <p:spPr>
          <a:xfrm>
            <a:off x="683568" y="1772816"/>
            <a:ext cx="7776864" cy="369332"/>
          </a:xfrm>
          <a:prstGeom prst="rect">
            <a:avLst/>
          </a:prstGeom>
          <a:noFill/>
        </p:spPr>
        <p:txBody>
          <a:bodyPr wrap="square" rtlCol="0">
            <a:spAutoFit/>
          </a:bodyPr>
          <a:lstStyle/>
          <a:p>
            <a:r>
              <a:rPr lang="pt-BR" dirty="0"/>
              <a:t>Uma das grandes dicotomias que organizam nossa compreensão do mundo</a:t>
            </a:r>
          </a:p>
        </p:txBody>
      </p:sp>
      <p:sp>
        <p:nvSpPr>
          <p:cNvPr id="4" name="CaixaDeTexto 3"/>
          <p:cNvSpPr txBox="1"/>
          <p:nvPr/>
        </p:nvSpPr>
        <p:spPr>
          <a:xfrm>
            <a:off x="2915816" y="3501008"/>
            <a:ext cx="3096344" cy="923330"/>
          </a:xfrm>
          <a:prstGeom prst="rect">
            <a:avLst/>
          </a:prstGeom>
          <a:noFill/>
        </p:spPr>
        <p:txBody>
          <a:bodyPr wrap="square" rtlCol="0">
            <a:spAutoFit/>
          </a:bodyPr>
          <a:lstStyle/>
          <a:p>
            <a:r>
              <a:rPr lang="pt-BR" dirty="0"/>
              <a:t>Público, esfera pública </a:t>
            </a:r>
          </a:p>
          <a:p>
            <a:endParaRPr lang="pt-BR" dirty="0"/>
          </a:p>
          <a:p>
            <a:r>
              <a:rPr lang="pt-BR" dirty="0"/>
              <a:t>Governamental, Estatal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a:xfrm>
            <a:off x="0" y="90488"/>
            <a:ext cx="9144000" cy="457200"/>
          </a:xfrm>
          <a:noFill/>
        </p:spPr>
        <p:txBody>
          <a:bodyPr anchor="t" anchorCtr="1"/>
          <a:lstStyle/>
          <a:p>
            <a:r>
              <a:rPr lang="en-US" sz="2000" dirty="0"/>
              <a:t>Tempo </a:t>
            </a:r>
            <a:r>
              <a:rPr lang="en-US" sz="2000" dirty="0" err="1"/>
              <a:t>Médio</a:t>
            </a:r>
            <a:r>
              <a:rPr lang="en-US" sz="2000" dirty="0"/>
              <a:t> de </a:t>
            </a:r>
            <a:r>
              <a:rPr lang="en-US" sz="2000" dirty="0" err="1"/>
              <a:t>Permanência</a:t>
            </a:r>
            <a:r>
              <a:rPr lang="en-US" sz="2000" dirty="0"/>
              <a:t> </a:t>
            </a:r>
            <a:r>
              <a:rPr lang="en-US" sz="2000" dirty="0" err="1"/>
              <a:t>Internação</a:t>
            </a:r>
            <a:r>
              <a:rPr lang="en-US" sz="2000" dirty="0"/>
              <a:t> (</a:t>
            </a:r>
            <a:r>
              <a:rPr lang="en-US" sz="2000" dirty="0" err="1"/>
              <a:t>casos</a:t>
            </a:r>
            <a:r>
              <a:rPr lang="en-US" sz="2000" dirty="0"/>
              <a:t> </a:t>
            </a:r>
            <a:r>
              <a:rPr lang="en-US" sz="2000" dirty="0" err="1"/>
              <a:t>agudos</a:t>
            </a:r>
            <a:r>
              <a:rPr lang="en-US" sz="2000" dirty="0"/>
              <a:t>), 2011</a:t>
            </a:r>
            <a:endParaRPr lang="en-US" sz="2000" b="0" u="sng" dirty="0"/>
          </a:p>
        </p:txBody>
      </p:sp>
      <p:graphicFrame>
        <p:nvGraphicFramePr>
          <p:cNvPr id="2" name="Object 3"/>
          <p:cNvGraphicFramePr>
            <a:graphicFrameLocks noChangeAspect="1"/>
          </p:cNvGraphicFramePr>
          <p:nvPr>
            <p:extLst>
              <p:ext uri="{D42A27DB-BD31-4B8C-83A1-F6EECF244321}">
                <p14:modId xmlns:p14="http://schemas.microsoft.com/office/powerpoint/2010/main" val="2108503689"/>
              </p:ext>
            </p:extLst>
          </p:nvPr>
        </p:nvGraphicFramePr>
        <p:xfrm>
          <a:off x="230188" y="1050925"/>
          <a:ext cx="8610600" cy="5045075"/>
        </p:xfrm>
        <a:graphic>
          <a:graphicData uri="http://schemas.openxmlformats.org/drawingml/2006/chart">
            <c:chart xmlns:c="http://schemas.openxmlformats.org/drawingml/2006/chart" xmlns:r="http://schemas.openxmlformats.org/officeDocument/2006/relationships" r:id="rId3"/>
          </a:graphicData>
        </a:graphic>
      </p:graphicFrame>
      <p:sp>
        <p:nvSpPr>
          <p:cNvPr id="17417" name="Text Box 9"/>
          <p:cNvSpPr txBox="1">
            <a:spLocks noChangeArrowheads="1"/>
          </p:cNvSpPr>
          <p:nvPr/>
        </p:nvSpPr>
        <p:spPr bwMode="auto">
          <a:xfrm>
            <a:off x="154740" y="630151"/>
            <a:ext cx="613870"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b="1" dirty="0">
                <a:latin typeface="Arial" charset="0"/>
              </a:rPr>
              <a:t>Days</a:t>
            </a:r>
          </a:p>
        </p:txBody>
      </p:sp>
      <p:sp>
        <p:nvSpPr>
          <p:cNvPr id="8" name="Text Box 5"/>
          <p:cNvSpPr txBox="1">
            <a:spLocks noChangeArrowheads="1"/>
          </p:cNvSpPr>
          <p:nvPr/>
        </p:nvSpPr>
        <p:spPr bwMode="auto">
          <a:xfrm>
            <a:off x="45457" y="6361091"/>
            <a:ext cx="670376"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eaLnBrk="0" hangingPunct="0"/>
            <a:r>
              <a:rPr lang="en-US" sz="1200" b="0" dirty="0"/>
              <a:t>* 2010.</a:t>
            </a:r>
          </a:p>
        </p:txBody>
      </p:sp>
      <p:sp>
        <p:nvSpPr>
          <p:cNvPr id="9" name="Text Box 8"/>
          <p:cNvSpPr txBox="1">
            <a:spLocks noChangeArrowheads="1"/>
          </p:cNvSpPr>
          <p:nvPr/>
        </p:nvSpPr>
        <p:spPr bwMode="auto">
          <a:xfrm>
            <a:off x="45457" y="6542925"/>
            <a:ext cx="3714750" cy="274637"/>
          </a:xfrm>
          <a:prstGeom prst="rect">
            <a:avLst/>
          </a:prstGeom>
          <a:noFill/>
          <a:ln w="12700">
            <a:noFill/>
            <a:miter lim="800000"/>
            <a:headEnd type="none" w="sm" len="sm"/>
            <a:tailEnd type="none" w="sm" len="sm"/>
          </a:ln>
        </p:spPr>
        <p:txBody>
          <a:bodyPr>
            <a:spAutoFit/>
          </a:bodyPr>
          <a:lstStyle/>
          <a:p>
            <a:pPr eaLnBrk="0" hangingPunct="0"/>
            <a:r>
              <a:rPr lang="en-US" sz="1200" b="0" dirty="0">
                <a:solidFill>
                  <a:srgbClr val="000000"/>
                </a:solidFill>
              </a:rPr>
              <a:t>Source: OECD Health Data 2013.</a:t>
            </a:r>
          </a:p>
        </p:txBody>
      </p:sp>
      <p:sp>
        <p:nvSpPr>
          <p:cNvPr id="10" name="Slide Number Placeholder 4"/>
          <p:cNvSpPr>
            <a:spLocks noGrp="1"/>
          </p:cNvSpPr>
          <p:nvPr>
            <p:ph type="sldNum" sz="quarter" idx="12"/>
          </p:nvPr>
        </p:nvSpPr>
        <p:spPr>
          <a:xfrm>
            <a:off x="7010400" y="0"/>
            <a:ext cx="2133600" cy="476250"/>
          </a:xfrm>
        </p:spPr>
        <p:txBody>
          <a:bodyPr/>
          <a:lstStyle/>
          <a:p>
            <a:fld id="{C570C826-B0DC-47DF-89B5-45E0F95DBFE7}" type="slidenum">
              <a:rPr lang="en-US"/>
              <a:pPr/>
              <a:t>20</a:t>
            </a:fld>
            <a:endParaRPr lang="en-US" dirty="0"/>
          </a:p>
        </p:txBody>
      </p:sp>
    </p:spTree>
    <p:extLst>
      <p:ext uri="{BB962C8B-B14F-4D97-AF65-F5344CB8AC3E}">
        <p14:creationId xmlns:p14="http://schemas.microsoft.com/office/powerpoint/2010/main" val="36663251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a:xfrm>
            <a:off x="7010400" y="0"/>
            <a:ext cx="2133600" cy="476250"/>
          </a:xfrm>
        </p:spPr>
        <p:txBody>
          <a:bodyPr/>
          <a:lstStyle/>
          <a:p>
            <a:fld id="{E3FF8E0D-B4E5-4AF0-A151-4678E802F832}" type="slidenum">
              <a:rPr lang="en-US"/>
              <a:pPr/>
              <a:t>21</a:t>
            </a:fld>
            <a:endParaRPr lang="en-US" dirty="0"/>
          </a:p>
        </p:txBody>
      </p:sp>
      <p:sp>
        <p:nvSpPr>
          <p:cNvPr id="399362" name="Rectangle 2"/>
          <p:cNvSpPr>
            <a:spLocks noGrp="1" noChangeArrowheads="1"/>
          </p:cNvSpPr>
          <p:nvPr>
            <p:ph type="title"/>
          </p:nvPr>
        </p:nvSpPr>
        <p:spPr>
          <a:xfrm>
            <a:off x="0" y="91440"/>
            <a:ext cx="9144000" cy="457200"/>
          </a:xfrm>
          <a:noFill/>
        </p:spPr>
        <p:txBody>
          <a:bodyPr anchor="t" anchorCtr="1"/>
          <a:lstStyle/>
          <a:p>
            <a:r>
              <a:rPr lang="en-US" sz="2000" dirty="0" err="1"/>
              <a:t>Consultas</a:t>
            </a:r>
            <a:r>
              <a:rPr lang="en-US" sz="2000" dirty="0"/>
              <a:t> </a:t>
            </a:r>
            <a:r>
              <a:rPr lang="en-US" sz="2000" dirty="0" err="1"/>
              <a:t>Médicas</a:t>
            </a:r>
            <a:r>
              <a:rPr lang="en-US" sz="2000" dirty="0"/>
              <a:t> per Capita, 2011</a:t>
            </a:r>
            <a:endParaRPr lang="en-US" sz="2000" b="1" u="sng" dirty="0"/>
          </a:p>
        </p:txBody>
      </p:sp>
      <p:graphicFrame>
        <p:nvGraphicFramePr>
          <p:cNvPr id="2" name="Object 3"/>
          <p:cNvGraphicFramePr>
            <a:graphicFrameLocks noChangeAspect="1"/>
          </p:cNvGraphicFramePr>
          <p:nvPr>
            <p:extLst>
              <p:ext uri="{D42A27DB-BD31-4B8C-83A1-F6EECF244321}">
                <p14:modId xmlns:p14="http://schemas.microsoft.com/office/powerpoint/2010/main" val="1680298750"/>
              </p:ext>
            </p:extLst>
          </p:nvPr>
        </p:nvGraphicFramePr>
        <p:xfrm>
          <a:off x="152400" y="957263"/>
          <a:ext cx="8712200" cy="5048250"/>
        </p:xfrm>
        <a:graphic>
          <a:graphicData uri="http://schemas.openxmlformats.org/drawingml/2006/chart">
            <c:chart xmlns:c="http://schemas.openxmlformats.org/drawingml/2006/chart" xmlns:r="http://schemas.openxmlformats.org/officeDocument/2006/relationships" r:id="rId3"/>
          </a:graphicData>
        </a:graphic>
      </p:graphicFrame>
      <p:sp>
        <p:nvSpPr>
          <p:cNvPr id="399365" name="Text Box 5"/>
          <p:cNvSpPr txBox="1">
            <a:spLocks noChangeArrowheads="1"/>
          </p:cNvSpPr>
          <p:nvPr/>
        </p:nvSpPr>
        <p:spPr bwMode="auto">
          <a:xfrm>
            <a:off x="45720" y="6184781"/>
            <a:ext cx="729687"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eaLnBrk="0" hangingPunct="0"/>
            <a:r>
              <a:rPr lang="en-US" sz="1200" b="0" dirty="0"/>
              <a:t>* 2010.</a:t>
            </a:r>
          </a:p>
          <a:p>
            <a:pPr eaLnBrk="0" hangingPunct="0"/>
            <a:r>
              <a:rPr lang="en-US" sz="1200" b="0" dirty="0"/>
              <a:t>** 2009.</a:t>
            </a:r>
          </a:p>
        </p:txBody>
      </p:sp>
      <p:sp>
        <p:nvSpPr>
          <p:cNvPr id="9" name="Text Box 8"/>
          <p:cNvSpPr txBox="1">
            <a:spLocks noChangeArrowheads="1"/>
          </p:cNvSpPr>
          <p:nvPr/>
        </p:nvSpPr>
        <p:spPr bwMode="auto">
          <a:xfrm>
            <a:off x="45720" y="6542925"/>
            <a:ext cx="3714750" cy="274637"/>
          </a:xfrm>
          <a:prstGeom prst="rect">
            <a:avLst/>
          </a:prstGeom>
          <a:noFill/>
          <a:ln w="12700">
            <a:noFill/>
            <a:miter lim="800000"/>
            <a:headEnd type="none" w="sm" len="sm"/>
            <a:tailEnd type="none" w="sm" len="sm"/>
          </a:ln>
        </p:spPr>
        <p:txBody>
          <a:bodyPr>
            <a:spAutoFit/>
          </a:bodyPr>
          <a:lstStyle/>
          <a:p>
            <a:pPr eaLnBrk="0" hangingPunct="0"/>
            <a:r>
              <a:rPr lang="en-US" sz="1200" b="0" dirty="0">
                <a:solidFill>
                  <a:srgbClr val="000000"/>
                </a:solidFill>
              </a:rPr>
              <a:t>Source: OECD Health Data 2013.</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0" y="90488"/>
            <a:ext cx="9142413" cy="457200"/>
          </a:xfrm>
          <a:noFill/>
        </p:spPr>
        <p:txBody>
          <a:bodyPr anchor="t" anchorCtr="1"/>
          <a:lstStyle/>
          <a:p>
            <a:r>
              <a:rPr lang="en-US" sz="2000" dirty="0" err="1">
                <a:latin typeface="Arial" pitchFamily="34" charset="0"/>
                <a:ea typeface="ＭＳ Ｐゴシック" charset="-128"/>
              </a:rPr>
              <a:t>Médicos</a:t>
            </a:r>
            <a:r>
              <a:rPr lang="en-US" sz="2000" dirty="0">
                <a:latin typeface="Arial" pitchFamily="34" charset="0"/>
                <a:ea typeface="ＭＳ Ｐゴシック" charset="-128"/>
              </a:rPr>
              <a:t> per 1,000 </a:t>
            </a:r>
            <a:r>
              <a:rPr lang="en-US" sz="2000" dirty="0" err="1">
                <a:latin typeface="Arial" pitchFamily="34" charset="0"/>
                <a:ea typeface="ＭＳ Ｐゴシック" charset="-128"/>
              </a:rPr>
              <a:t>habitantes</a:t>
            </a:r>
            <a:r>
              <a:rPr lang="en-US" sz="2000" dirty="0">
                <a:latin typeface="Arial" pitchFamily="34" charset="0"/>
                <a:ea typeface="ＭＳ Ｐゴシック" charset="-128"/>
              </a:rPr>
              <a:t>, 2011</a:t>
            </a:r>
            <a:endParaRPr lang="en-US" sz="2000" b="0" u="sng" dirty="0">
              <a:latin typeface="Arial" pitchFamily="34" charset="0"/>
              <a:ea typeface="ＭＳ Ｐゴシック" charset="-128"/>
            </a:endParaRPr>
          </a:p>
        </p:txBody>
      </p:sp>
      <p:graphicFrame>
        <p:nvGraphicFramePr>
          <p:cNvPr id="7" name="Object 3"/>
          <p:cNvGraphicFramePr>
            <a:graphicFrameLocks noChangeAspect="1"/>
          </p:cNvGraphicFramePr>
          <p:nvPr>
            <p:extLst>
              <p:ext uri="{D42A27DB-BD31-4B8C-83A1-F6EECF244321}">
                <p14:modId xmlns:p14="http://schemas.microsoft.com/office/powerpoint/2010/main" val="876714265"/>
              </p:ext>
            </p:extLst>
          </p:nvPr>
        </p:nvGraphicFramePr>
        <p:xfrm>
          <a:off x="152400" y="933450"/>
          <a:ext cx="8839200" cy="49784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Box 8"/>
          <p:cNvSpPr txBox="1">
            <a:spLocks noChangeArrowheads="1"/>
          </p:cNvSpPr>
          <p:nvPr/>
        </p:nvSpPr>
        <p:spPr bwMode="auto">
          <a:xfrm>
            <a:off x="45720" y="6542925"/>
            <a:ext cx="3714750" cy="274637"/>
          </a:xfrm>
          <a:prstGeom prst="rect">
            <a:avLst/>
          </a:prstGeom>
          <a:noFill/>
          <a:ln w="12700">
            <a:noFill/>
            <a:miter lim="800000"/>
            <a:headEnd type="none" w="sm" len="sm"/>
            <a:tailEnd type="none" w="sm" len="sm"/>
          </a:ln>
        </p:spPr>
        <p:txBody>
          <a:bodyPr>
            <a:spAutoFit/>
          </a:bodyPr>
          <a:lstStyle/>
          <a:p>
            <a:pPr eaLnBrk="0" hangingPunct="0"/>
            <a:r>
              <a:rPr lang="en-US" sz="1200" b="0" dirty="0">
                <a:solidFill>
                  <a:srgbClr val="000000"/>
                </a:solidFill>
              </a:rPr>
              <a:t>Source: OECD Health Data 2013.</a:t>
            </a:r>
          </a:p>
        </p:txBody>
      </p:sp>
      <p:sp>
        <p:nvSpPr>
          <p:cNvPr id="10" name="Slide Number Placeholder 4"/>
          <p:cNvSpPr>
            <a:spLocks noGrp="1"/>
          </p:cNvSpPr>
          <p:nvPr>
            <p:ph type="sldNum" sz="quarter" idx="12"/>
          </p:nvPr>
        </p:nvSpPr>
        <p:spPr>
          <a:xfrm>
            <a:off x="7010400" y="0"/>
            <a:ext cx="2133600" cy="476250"/>
          </a:xfrm>
        </p:spPr>
        <p:txBody>
          <a:bodyPr/>
          <a:lstStyle/>
          <a:p>
            <a:fld id="{E3FF8E0D-B4E5-4AF0-A151-4678E802F832}" type="slidenum">
              <a:rPr lang="en-US"/>
              <a:pPr/>
              <a:t>22</a:t>
            </a:fld>
            <a:endParaRPr lang="en-US" dirty="0"/>
          </a:p>
        </p:txBody>
      </p:sp>
      <p:sp>
        <p:nvSpPr>
          <p:cNvPr id="14" name="Text Box 5"/>
          <p:cNvSpPr txBox="1">
            <a:spLocks noChangeArrowheads="1"/>
          </p:cNvSpPr>
          <p:nvPr/>
        </p:nvSpPr>
        <p:spPr bwMode="auto">
          <a:xfrm>
            <a:off x="45720" y="6184781"/>
            <a:ext cx="729687"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eaLnBrk="0" hangingPunct="0"/>
            <a:r>
              <a:rPr lang="en-US" sz="1200" b="0" dirty="0"/>
              <a:t>* 2010.</a:t>
            </a:r>
          </a:p>
          <a:p>
            <a:pPr eaLnBrk="0" hangingPunct="0"/>
            <a:r>
              <a:rPr lang="en-US" sz="1200" b="0" dirty="0"/>
              <a:t>** 2009.</a:t>
            </a:r>
          </a:p>
        </p:txBody>
      </p:sp>
    </p:spTree>
    <p:extLst>
      <p:ext uri="{BB962C8B-B14F-4D97-AF65-F5344CB8AC3E}">
        <p14:creationId xmlns:p14="http://schemas.microsoft.com/office/powerpoint/2010/main" val="40134197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a:xfrm>
            <a:off x="7010400" y="0"/>
            <a:ext cx="2133600" cy="476250"/>
          </a:xfrm>
        </p:spPr>
        <p:txBody>
          <a:bodyPr/>
          <a:lstStyle/>
          <a:p>
            <a:fld id="{C7E9B9A5-C938-4015-B26C-AE6A9514EC5D}" type="slidenum">
              <a:rPr lang="en-US"/>
              <a:pPr/>
              <a:t>23</a:t>
            </a:fld>
            <a:endParaRPr lang="en-US" dirty="0"/>
          </a:p>
        </p:txBody>
      </p:sp>
      <p:sp>
        <p:nvSpPr>
          <p:cNvPr id="835586" name="Rectangle 2"/>
          <p:cNvSpPr>
            <a:spLocks noGrp="1" noChangeArrowheads="1"/>
          </p:cNvSpPr>
          <p:nvPr>
            <p:ph type="title"/>
          </p:nvPr>
        </p:nvSpPr>
        <p:spPr>
          <a:xfrm>
            <a:off x="0" y="90488"/>
            <a:ext cx="9140825" cy="457200"/>
          </a:xfrm>
          <a:noFill/>
        </p:spPr>
        <p:txBody>
          <a:bodyPr anchor="t" anchorCtr="1"/>
          <a:lstStyle/>
          <a:p>
            <a:r>
              <a:rPr lang="en-US" sz="2000" dirty="0" err="1"/>
              <a:t>Número</a:t>
            </a:r>
            <a:r>
              <a:rPr lang="en-US" sz="2000" dirty="0"/>
              <a:t> de </a:t>
            </a:r>
            <a:r>
              <a:rPr lang="en-US" sz="2000" dirty="0" err="1"/>
              <a:t>Leitos</a:t>
            </a:r>
            <a:r>
              <a:rPr lang="en-US" sz="2000" dirty="0"/>
              <a:t> per 1,000 </a:t>
            </a:r>
            <a:r>
              <a:rPr lang="en-US" sz="2000" dirty="0" err="1"/>
              <a:t>habitantes</a:t>
            </a:r>
            <a:r>
              <a:rPr lang="en-US" sz="2000" dirty="0"/>
              <a:t>, 2011</a:t>
            </a:r>
          </a:p>
        </p:txBody>
      </p:sp>
      <p:graphicFrame>
        <p:nvGraphicFramePr>
          <p:cNvPr id="2" name="Object 3"/>
          <p:cNvGraphicFramePr>
            <a:graphicFrameLocks noChangeAspect="1"/>
          </p:cNvGraphicFramePr>
          <p:nvPr>
            <p:extLst>
              <p:ext uri="{D42A27DB-BD31-4B8C-83A1-F6EECF244321}">
                <p14:modId xmlns:p14="http://schemas.microsoft.com/office/powerpoint/2010/main" val="1747943757"/>
              </p:ext>
            </p:extLst>
          </p:nvPr>
        </p:nvGraphicFramePr>
        <p:xfrm>
          <a:off x="45457" y="979488"/>
          <a:ext cx="8946143" cy="5153025"/>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 Box 5"/>
          <p:cNvSpPr txBox="1">
            <a:spLocks noChangeArrowheads="1"/>
          </p:cNvSpPr>
          <p:nvPr/>
        </p:nvSpPr>
        <p:spPr bwMode="auto">
          <a:xfrm>
            <a:off x="45720" y="6352401"/>
            <a:ext cx="670376"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eaLnBrk="0" hangingPunct="0"/>
            <a:r>
              <a:rPr lang="en-US" sz="1200" b="0" dirty="0"/>
              <a:t>* 2010.</a:t>
            </a:r>
          </a:p>
        </p:txBody>
      </p:sp>
      <p:sp>
        <p:nvSpPr>
          <p:cNvPr id="14" name="Text Box 8"/>
          <p:cNvSpPr txBox="1">
            <a:spLocks noChangeArrowheads="1"/>
          </p:cNvSpPr>
          <p:nvPr/>
        </p:nvSpPr>
        <p:spPr bwMode="auto">
          <a:xfrm>
            <a:off x="45720" y="6542925"/>
            <a:ext cx="3714750" cy="274637"/>
          </a:xfrm>
          <a:prstGeom prst="rect">
            <a:avLst/>
          </a:prstGeom>
          <a:noFill/>
          <a:ln w="12700">
            <a:noFill/>
            <a:miter lim="800000"/>
            <a:headEnd type="none" w="sm" len="sm"/>
            <a:tailEnd type="none" w="sm" len="sm"/>
          </a:ln>
        </p:spPr>
        <p:txBody>
          <a:bodyPr>
            <a:spAutoFit/>
          </a:bodyPr>
          <a:lstStyle/>
          <a:p>
            <a:pPr eaLnBrk="0" hangingPunct="0"/>
            <a:r>
              <a:rPr lang="en-US" sz="1200" b="0" dirty="0">
                <a:solidFill>
                  <a:srgbClr val="000000"/>
                </a:solidFill>
              </a:rPr>
              <a:t>Source: OECD Health Data 2013.</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a:xfrm>
            <a:off x="7010400" y="0"/>
            <a:ext cx="2133600" cy="476250"/>
          </a:xfrm>
        </p:spPr>
        <p:txBody>
          <a:bodyPr/>
          <a:lstStyle/>
          <a:p>
            <a:fld id="{C7E9B9A5-C938-4015-B26C-AE6A9514EC5D}" type="slidenum">
              <a:rPr lang="en-US"/>
              <a:pPr/>
              <a:t>24</a:t>
            </a:fld>
            <a:endParaRPr lang="en-US" dirty="0"/>
          </a:p>
        </p:txBody>
      </p:sp>
      <p:sp>
        <p:nvSpPr>
          <p:cNvPr id="835586" name="Rectangle 2"/>
          <p:cNvSpPr>
            <a:spLocks noGrp="1" noChangeArrowheads="1"/>
          </p:cNvSpPr>
          <p:nvPr>
            <p:ph type="title"/>
          </p:nvPr>
        </p:nvSpPr>
        <p:spPr>
          <a:xfrm>
            <a:off x="0" y="90488"/>
            <a:ext cx="9140825" cy="457200"/>
          </a:xfrm>
          <a:noFill/>
        </p:spPr>
        <p:txBody>
          <a:bodyPr anchor="t" anchorCtr="1"/>
          <a:lstStyle/>
          <a:p>
            <a:r>
              <a:rPr lang="en-US" sz="2000" dirty="0"/>
              <a:t>Bypass </a:t>
            </a:r>
            <a:r>
              <a:rPr lang="en-US" sz="2000" dirty="0" err="1"/>
              <a:t>Coronarianos</a:t>
            </a:r>
            <a:r>
              <a:rPr lang="en-US" sz="2000" dirty="0"/>
              <a:t> </a:t>
            </a:r>
            <a:r>
              <a:rPr lang="en-US" sz="2000" dirty="0" err="1"/>
              <a:t>por</a:t>
            </a:r>
            <a:r>
              <a:rPr lang="en-US" sz="2000"/>
              <a:t> 100,000 </a:t>
            </a:r>
            <a:r>
              <a:rPr lang="en-US" sz="2000" dirty="0" err="1"/>
              <a:t>habitantes</a:t>
            </a:r>
            <a:r>
              <a:rPr lang="en-US" sz="2000" dirty="0"/>
              <a:t>, 2011</a:t>
            </a:r>
          </a:p>
        </p:txBody>
      </p:sp>
      <p:graphicFrame>
        <p:nvGraphicFramePr>
          <p:cNvPr id="2" name="Object 3"/>
          <p:cNvGraphicFramePr>
            <a:graphicFrameLocks noChangeAspect="1"/>
          </p:cNvGraphicFramePr>
          <p:nvPr>
            <p:extLst>
              <p:ext uri="{D42A27DB-BD31-4B8C-83A1-F6EECF244321}">
                <p14:modId xmlns:p14="http://schemas.microsoft.com/office/powerpoint/2010/main" val="3761374283"/>
              </p:ext>
            </p:extLst>
          </p:nvPr>
        </p:nvGraphicFramePr>
        <p:xfrm>
          <a:off x="152400" y="901728"/>
          <a:ext cx="8763000" cy="5153025"/>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 Box 5"/>
          <p:cNvSpPr txBox="1">
            <a:spLocks noChangeArrowheads="1"/>
          </p:cNvSpPr>
          <p:nvPr/>
        </p:nvSpPr>
        <p:spPr bwMode="auto">
          <a:xfrm>
            <a:off x="45720" y="6166754"/>
            <a:ext cx="729687"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eaLnBrk="0" hangingPunct="0"/>
            <a:r>
              <a:rPr lang="en-US" sz="1200" b="0" dirty="0"/>
              <a:t>* 2010.</a:t>
            </a:r>
          </a:p>
          <a:p>
            <a:pPr eaLnBrk="0" hangingPunct="0"/>
            <a:r>
              <a:rPr lang="en-US" sz="1200" b="0" dirty="0"/>
              <a:t>** 2009.</a:t>
            </a:r>
          </a:p>
        </p:txBody>
      </p:sp>
      <p:sp>
        <p:nvSpPr>
          <p:cNvPr id="14" name="Text Box 8"/>
          <p:cNvSpPr txBox="1">
            <a:spLocks noChangeArrowheads="1"/>
          </p:cNvSpPr>
          <p:nvPr/>
        </p:nvSpPr>
        <p:spPr bwMode="auto">
          <a:xfrm>
            <a:off x="45720" y="6541723"/>
            <a:ext cx="3714750" cy="274637"/>
          </a:xfrm>
          <a:prstGeom prst="rect">
            <a:avLst/>
          </a:prstGeom>
          <a:noFill/>
          <a:ln w="12700">
            <a:noFill/>
            <a:miter lim="800000"/>
            <a:headEnd type="none" w="sm" len="sm"/>
            <a:tailEnd type="none" w="sm" len="sm"/>
          </a:ln>
        </p:spPr>
        <p:txBody>
          <a:bodyPr>
            <a:spAutoFit/>
          </a:bodyPr>
          <a:lstStyle/>
          <a:p>
            <a:pPr eaLnBrk="0" hangingPunct="0"/>
            <a:r>
              <a:rPr lang="en-US" sz="1200" b="0" dirty="0">
                <a:solidFill>
                  <a:srgbClr val="000000"/>
                </a:solidFill>
              </a:rPr>
              <a:t>Source: OECD Health Data 2013.</a:t>
            </a:r>
          </a:p>
        </p:txBody>
      </p:sp>
    </p:spTree>
    <p:extLst>
      <p:ext uri="{BB962C8B-B14F-4D97-AF65-F5344CB8AC3E}">
        <p14:creationId xmlns:p14="http://schemas.microsoft.com/office/powerpoint/2010/main" val="1430194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a:xfrm>
            <a:off x="7010400" y="0"/>
            <a:ext cx="2133600" cy="476250"/>
          </a:xfrm>
        </p:spPr>
        <p:txBody>
          <a:bodyPr/>
          <a:lstStyle/>
          <a:p>
            <a:fld id="{C7E9B9A5-C938-4015-B26C-AE6A9514EC5D}" type="slidenum">
              <a:rPr lang="en-US"/>
              <a:pPr/>
              <a:t>25</a:t>
            </a:fld>
            <a:endParaRPr lang="en-US" dirty="0"/>
          </a:p>
        </p:txBody>
      </p:sp>
      <p:sp>
        <p:nvSpPr>
          <p:cNvPr id="835586" name="Rectangle 2"/>
          <p:cNvSpPr>
            <a:spLocks noGrp="1" noChangeArrowheads="1"/>
          </p:cNvSpPr>
          <p:nvPr>
            <p:ph type="title"/>
          </p:nvPr>
        </p:nvSpPr>
        <p:spPr>
          <a:xfrm>
            <a:off x="0" y="90488"/>
            <a:ext cx="9140825" cy="457200"/>
          </a:xfrm>
          <a:noFill/>
        </p:spPr>
        <p:txBody>
          <a:bodyPr anchor="t" anchorCtr="1">
            <a:normAutofit/>
          </a:bodyPr>
          <a:lstStyle/>
          <a:p>
            <a:r>
              <a:rPr lang="en-US" sz="2000" dirty="0" err="1"/>
              <a:t>Exames</a:t>
            </a:r>
            <a:r>
              <a:rPr lang="en-US" sz="2000" dirty="0"/>
              <a:t> de </a:t>
            </a:r>
            <a:r>
              <a:rPr lang="en-US" sz="2000" dirty="0" err="1"/>
              <a:t>Ressonância</a:t>
            </a:r>
            <a:r>
              <a:rPr lang="en-US" sz="2000" dirty="0"/>
              <a:t> </a:t>
            </a:r>
            <a:r>
              <a:rPr lang="en-US" sz="2000" dirty="0" err="1"/>
              <a:t>Magnética</a:t>
            </a:r>
            <a:r>
              <a:rPr lang="en-US" sz="2000" dirty="0"/>
              <a:t> (MRI) </a:t>
            </a:r>
            <a:r>
              <a:rPr lang="en-US" sz="2000" dirty="0" err="1"/>
              <a:t>por</a:t>
            </a:r>
            <a:r>
              <a:rPr lang="en-US" sz="2000" dirty="0"/>
              <a:t>  </a:t>
            </a:r>
            <a:r>
              <a:rPr lang="en-US" sz="2000" dirty="0" err="1"/>
              <a:t>milhão</a:t>
            </a:r>
            <a:r>
              <a:rPr lang="en-US" sz="2000" dirty="0"/>
              <a:t> de habitants, 2011</a:t>
            </a:r>
          </a:p>
        </p:txBody>
      </p:sp>
      <p:graphicFrame>
        <p:nvGraphicFramePr>
          <p:cNvPr id="2" name="Object 3"/>
          <p:cNvGraphicFramePr>
            <a:graphicFrameLocks noChangeAspect="1"/>
          </p:cNvGraphicFramePr>
          <p:nvPr>
            <p:extLst>
              <p:ext uri="{D42A27DB-BD31-4B8C-83A1-F6EECF244321}">
                <p14:modId xmlns:p14="http://schemas.microsoft.com/office/powerpoint/2010/main" val="1480741214"/>
              </p:ext>
            </p:extLst>
          </p:nvPr>
        </p:nvGraphicFramePr>
        <p:xfrm>
          <a:off x="152400" y="901728"/>
          <a:ext cx="8763000" cy="5153025"/>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 Box 5"/>
          <p:cNvSpPr txBox="1">
            <a:spLocks noChangeArrowheads="1"/>
          </p:cNvSpPr>
          <p:nvPr/>
        </p:nvSpPr>
        <p:spPr bwMode="auto">
          <a:xfrm>
            <a:off x="45720" y="6158231"/>
            <a:ext cx="729687"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eaLnBrk="0" hangingPunct="0"/>
            <a:r>
              <a:rPr lang="en-US" sz="1200" b="0" dirty="0"/>
              <a:t>* 2010.</a:t>
            </a:r>
          </a:p>
          <a:p>
            <a:pPr eaLnBrk="0" hangingPunct="0"/>
            <a:r>
              <a:rPr lang="en-US" sz="1200" b="0" dirty="0"/>
              <a:t>** 2009.</a:t>
            </a:r>
          </a:p>
        </p:txBody>
      </p:sp>
      <p:sp>
        <p:nvSpPr>
          <p:cNvPr id="14" name="Text Box 8"/>
          <p:cNvSpPr txBox="1">
            <a:spLocks noChangeArrowheads="1"/>
          </p:cNvSpPr>
          <p:nvPr/>
        </p:nvSpPr>
        <p:spPr bwMode="auto">
          <a:xfrm>
            <a:off x="45720" y="6541723"/>
            <a:ext cx="3714750" cy="274637"/>
          </a:xfrm>
          <a:prstGeom prst="rect">
            <a:avLst/>
          </a:prstGeom>
          <a:noFill/>
          <a:ln w="12700">
            <a:noFill/>
            <a:miter lim="800000"/>
            <a:headEnd type="none" w="sm" len="sm"/>
            <a:tailEnd type="none" w="sm" len="sm"/>
          </a:ln>
        </p:spPr>
        <p:txBody>
          <a:bodyPr>
            <a:spAutoFit/>
          </a:bodyPr>
          <a:lstStyle/>
          <a:p>
            <a:pPr eaLnBrk="0" hangingPunct="0"/>
            <a:r>
              <a:rPr lang="en-US" sz="1200" b="0" dirty="0">
                <a:solidFill>
                  <a:srgbClr val="000000"/>
                </a:solidFill>
              </a:rPr>
              <a:t>Source: OECD Health Data 2013.</a:t>
            </a:r>
          </a:p>
        </p:txBody>
      </p:sp>
    </p:spTree>
    <p:extLst>
      <p:ext uri="{BB962C8B-B14F-4D97-AF65-F5344CB8AC3E}">
        <p14:creationId xmlns:p14="http://schemas.microsoft.com/office/powerpoint/2010/main" val="207721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7874" name="Rectangle 2"/>
          <p:cNvSpPr>
            <a:spLocks noGrp="1" noChangeArrowheads="1"/>
          </p:cNvSpPr>
          <p:nvPr>
            <p:ph type="title"/>
          </p:nvPr>
        </p:nvSpPr>
        <p:spPr>
          <a:xfrm>
            <a:off x="0" y="91440"/>
            <a:ext cx="9144000" cy="457200"/>
          </a:xfrm>
          <a:noFill/>
        </p:spPr>
        <p:txBody>
          <a:bodyPr anchor="t" anchorCtr="1"/>
          <a:lstStyle/>
          <a:p>
            <a:r>
              <a:rPr lang="en-US" sz="2000" dirty="0" err="1"/>
              <a:t>Taxas</a:t>
            </a:r>
            <a:r>
              <a:rPr lang="en-US" sz="2000" dirty="0"/>
              <a:t> de Screening Cancer Colo Utero, 2011</a:t>
            </a:r>
            <a:endParaRPr lang="en-US" sz="1600" dirty="0"/>
          </a:p>
        </p:txBody>
      </p:sp>
      <p:graphicFrame>
        <p:nvGraphicFramePr>
          <p:cNvPr id="2" name="Object 3"/>
          <p:cNvGraphicFramePr>
            <a:graphicFrameLocks noGrp="1" noChangeAspect="1"/>
          </p:cNvGraphicFramePr>
          <p:nvPr>
            <p:ph idx="4294967295"/>
            <p:extLst>
              <p:ext uri="{D42A27DB-BD31-4B8C-83A1-F6EECF244321}">
                <p14:modId xmlns:p14="http://schemas.microsoft.com/office/powerpoint/2010/main" val="1481942764"/>
              </p:ext>
            </p:extLst>
          </p:nvPr>
        </p:nvGraphicFramePr>
        <p:xfrm>
          <a:off x="185566" y="710862"/>
          <a:ext cx="8745537" cy="5219700"/>
        </p:xfrm>
        <a:graphic>
          <a:graphicData uri="http://schemas.openxmlformats.org/drawingml/2006/chart">
            <c:chart xmlns:c="http://schemas.openxmlformats.org/drawingml/2006/chart" xmlns:r="http://schemas.openxmlformats.org/officeDocument/2006/relationships" r:id="rId3"/>
          </a:graphicData>
        </a:graphic>
      </p:graphicFrame>
      <p:sp>
        <p:nvSpPr>
          <p:cNvPr id="847876" name="Text Box 4"/>
          <p:cNvSpPr txBox="1">
            <a:spLocks noChangeArrowheads="1"/>
          </p:cNvSpPr>
          <p:nvPr/>
        </p:nvSpPr>
        <p:spPr bwMode="auto">
          <a:xfrm>
            <a:off x="144108" y="532542"/>
            <a:ext cx="3810000"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en-US" sz="1400" dirty="0"/>
              <a:t>Percent of women screened</a:t>
            </a:r>
          </a:p>
        </p:txBody>
      </p:sp>
      <p:sp>
        <p:nvSpPr>
          <p:cNvPr id="847877" name="Text Box 5"/>
          <p:cNvSpPr txBox="1">
            <a:spLocks noChangeArrowheads="1"/>
          </p:cNvSpPr>
          <p:nvPr/>
        </p:nvSpPr>
        <p:spPr bwMode="auto">
          <a:xfrm>
            <a:off x="45720" y="6004080"/>
            <a:ext cx="89916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10000"/>
              </a:spcBef>
            </a:pPr>
            <a:r>
              <a:rPr lang="en-US" sz="1200" b="0" dirty="0"/>
              <a:t>Note: NOR, NZ, UK, DEN, and AUS based on program data; all other countries based on survey data.</a:t>
            </a:r>
          </a:p>
        </p:txBody>
      </p:sp>
      <p:sp>
        <p:nvSpPr>
          <p:cNvPr id="8" name="Text Box 5"/>
          <p:cNvSpPr txBox="1">
            <a:spLocks noChangeArrowheads="1"/>
          </p:cNvSpPr>
          <p:nvPr/>
        </p:nvSpPr>
        <p:spPr bwMode="auto">
          <a:xfrm>
            <a:off x="45720" y="6198354"/>
            <a:ext cx="729687"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eaLnBrk="0" hangingPunct="0"/>
            <a:r>
              <a:rPr lang="en-US" sz="1200" b="0" dirty="0"/>
              <a:t>* 2010.</a:t>
            </a:r>
          </a:p>
          <a:p>
            <a:pPr eaLnBrk="0" hangingPunct="0"/>
            <a:r>
              <a:rPr lang="en-US" sz="1200" b="0" dirty="0"/>
              <a:t>** 2009.</a:t>
            </a:r>
          </a:p>
        </p:txBody>
      </p:sp>
      <p:sp>
        <p:nvSpPr>
          <p:cNvPr id="9" name="Text Box 5"/>
          <p:cNvSpPr txBox="1">
            <a:spLocks noChangeArrowheads="1"/>
          </p:cNvSpPr>
          <p:nvPr/>
        </p:nvSpPr>
        <p:spPr bwMode="auto">
          <a:xfrm>
            <a:off x="45720" y="6546909"/>
            <a:ext cx="89916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10000"/>
              </a:spcBef>
            </a:pPr>
            <a:r>
              <a:rPr lang="en-US" sz="1200" b="0" dirty="0"/>
              <a:t>Source: OECD Health Data 2013.</a:t>
            </a:r>
          </a:p>
        </p:txBody>
      </p:sp>
      <p:sp>
        <p:nvSpPr>
          <p:cNvPr id="13" name="Slide Number Placeholder 4"/>
          <p:cNvSpPr>
            <a:spLocks noGrp="1"/>
          </p:cNvSpPr>
          <p:nvPr>
            <p:ph type="sldNum" sz="quarter" idx="12"/>
          </p:nvPr>
        </p:nvSpPr>
        <p:spPr>
          <a:xfrm>
            <a:off x="7010400" y="0"/>
            <a:ext cx="2133600" cy="476250"/>
          </a:xfrm>
        </p:spPr>
        <p:txBody>
          <a:bodyPr/>
          <a:lstStyle/>
          <a:p>
            <a:fld id="{2BC4AF92-55E9-4172-99C7-B2F6FCDD5203}" type="slidenum">
              <a:rPr lang="en-US"/>
              <a:pPr/>
              <a:t>26</a:t>
            </a:fld>
            <a:endParaRPr lang="en-US" dirty="0"/>
          </a:p>
        </p:txBody>
      </p:sp>
    </p:spTree>
    <p:extLst>
      <p:ext uri="{BB962C8B-B14F-4D97-AF65-F5344CB8AC3E}">
        <p14:creationId xmlns:p14="http://schemas.microsoft.com/office/powerpoint/2010/main" val="52914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2"/>
          </p:nvPr>
        </p:nvSpPr>
        <p:spPr>
          <a:xfrm>
            <a:off x="7010400" y="0"/>
            <a:ext cx="2133600" cy="476250"/>
          </a:xfrm>
        </p:spPr>
        <p:txBody>
          <a:bodyPr/>
          <a:lstStyle/>
          <a:p>
            <a:fld id="{ED7FA727-2C88-44BD-A773-6847965E4D63}" type="slidenum">
              <a:rPr lang="en-US"/>
              <a:pPr/>
              <a:t>27</a:t>
            </a:fld>
            <a:endParaRPr lang="en-US" dirty="0"/>
          </a:p>
        </p:txBody>
      </p:sp>
      <p:sp>
        <p:nvSpPr>
          <p:cNvPr id="403458" name="Rectangle 2"/>
          <p:cNvSpPr>
            <a:spLocks noGrp="1" noChangeArrowheads="1"/>
          </p:cNvSpPr>
          <p:nvPr>
            <p:ph type="title"/>
          </p:nvPr>
        </p:nvSpPr>
        <p:spPr>
          <a:xfrm>
            <a:off x="0" y="90488"/>
            <a:ext cx="9142413" cy="457200"/>
          </a:xfrm>
          <a:noFill/>
        </p:spPr>
        <p:txBody>
          <a:bodyPr anchor="t" anchorCtr="1"/>
          <a:lstStyle/>
          <a:p>
            <a:r>
              <a:rPr lang="en-US" sz="2000" dirty="0"/>
              <a:t>Taxa de </a:t>
            </a:r>
            <a:r>
              <a:rPr lang="en-US" sz="2000" dirty="0" err="1"/>
              <a:t>Fumantes</a:t>
            </a:r>
            <a:r>
              <a:rPr lang="en-US" sz="2000" dirty="0"/>
              <a:t>, 2011</a:t>
            </a:r>
            <a:endParaRPr lang="en-US" sz="2000" b="1" u="sng" dirty="0"/>
          </a:p>
        </p:txBody>
      </p:sp>
      <p:graphicFrame>
        <p:nvGraphicFramePr>
          <p:cNvPr id="2" name="Object 3"/>
          <p:cNvGraphicFramePr>
            <a:graphicFrameLocks/>
          </p:cNvGraphicFramePr>
          <p:nvPr>
            <p:extLst>
              <p:ext uri="{D42A27DB-BD31-4B8C-83A1-F6EECF244321}">
                <p14:modId xmlns:p14="http://schemas.microsoft.com/office/powerpoint/2010/main" val="3202470129"/>
              </p:ext>
            </p:extLst>
          </p:nvPr>
        </p:nvGraphicFramePr>
        <p:xfrm>
          <a:off x="334463" y="1038225"/>
          <a:ext cx="7981953" cy="5211763"/>
        </p:xfrm>
        <a:graphic>
          <a:graphicData uri="http://schemas.openxmlformats.org/drawingml/2006/chart">
            <c:chart xmlns:c="http://schemas.openxmlformats.org/drawingml/2006/chart" xmlns:r="http://schemas.openxmlformats.org/officeDocument/2006/relationships" r:id="rId3"/>
          </a:graphicData>
        </a:graphic>
      </p:graphicFrame>
      <p:sp>
        <p:nvSpPr>
          <p:cNvPr id="403463" name="Text Box 7"/>
          <p:cNvSpPr txBox="1">
            <a:spLocks noChangeArrowheads="1"/>
          </p:cNvSpPr>
          <p:nvPr/>
        </p:nvSpPr>
        <p:spPr bwMode="auto">
          <a:xfrm>
            <a:off x="263025" y="762000"/>
            <a:ext cx="1219200"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en-US" sz="1400" dirty="0"/>
              <a:t>Percent</a:t>
            </a:r>
          </a:p>
        </p:txBody>
      </p:sp>
      <p:sp>
        <p:nvSpPr>
          <p:cNvPr id="15" name="Text Box 8"/>
          <p:cNvSpPr txBox="1">
            <a:spLocks noChangeArrowheads="1"/>
          </p:cNvSpPr>
          <p:nvPr/>
        </p:nvSpPr>
        <p:spPr bwMode="auto">
          <a:xfrm>
            <a:off x="37102" y="6542925"/>
            <a:ext cx="3714750" cy="274637"/>
          </a:xfrm>
          <a:prstGeom prst="rect">
            <a:avLst/>
          </a:prstGeom>
          <a:noFill/>
          <a:ln w="12700">
            <a:noFill/>
            <a:miter lim="800000"/>
            <a:headEnd type="none" w="sm" len="sm"/>
            <a:tailEnd type="none" w="sm" len="sm"/>
          </a:ln>
        </p:spPr>
        <p:txBody>
          <a:bodyPr>
            <a:spAutoFit/>
          </a:bodyPr>
          <a:lstStyle/>
          <a:p>
            <a:pPr eaLnBrk="0" hangingPunct="0"/>
            <a:r>
              <a:rPr lang="en-US" sz="1200" b="0" dirty="0">
                <a:solidFill>
                  <a:srgbClr val="000000"/>
                </a:solidFill>
              </a:rPr>
              <a:t>Source: OECD Health Data 2013.</a:t>
            </a:r>
          </a:p>
        </p:txBody>
      </p:sp>
      <p:sp>
        <p:nvSpPr>
          <p:cNvPr id="11" name="Text Box 5"/>
          <p:cNvSpPr txBox="1">
            <a:spLocks noChangeArrowheads="1"/>
          </p:cNvSpPr>
          <p:nvPr/>
        </p:nvSpPr>
        <p:spPr bwMode="auto">
          <a:xfrm>
            <a:off x="45457" y="6172200"/>
            <a:ext cx="729687"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eaLnBrk="0" hangingPunct="0"/>
            <a:r>
              <a:rPr lang="en-US" sz="1200" b="0" dirty="0"/>
              <a:t>* 2010.</a:t>
            </a:r>
          </a:p>
          <a:p>
            <a:pPr eaLnBrk="0" hangingPunct="0"/>
            <a:r>
              <a:rPr lang="en-US" sz="1200" b="0" dirty="0"/>
              <a:t>** 2009.</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3"/>
          <p:cNvGraphicFramePr>
            <a:graphicFrameLocks noChangeAspect="1"/>
          </p:cNvGraphicFramePr>
          <p:nvPr>
            <p:extLst>
              <p:ext uri="{D42A27DB-BD31-4B8C-83A1-F6EECF244321}">
                <p14:modId xmlns:p14="http://schemas.microsoft.com/office/powerpoint/2010/main" val="2987254511"/>
              </p:ext>
            </p:extLst>
          </p:nvPr>
        </p:nvGraphicFramePr>
        <p:xfrm>
          <a:off x="270040" y="889000"/>
          <a:ext cx="8650288" cy="4716463"/>
        </p:xfrm>
        <a:graphic>
          <a:graphicData uri="http://schemas.openxmlformats.org/drawingml/2006/chart">
            <c:chart xmlns:c="http://schemas.openxmlformats.org/drawingml/2006/chart" xmlns:r="http://schemas.openxmlformats.org/officeDocument/2006/relationships" r:id="rId3"/>
          </a:graphicData>
        </a:graphic>
      </p:graphicFrame>
      <p:sp>
        <p:nvSpPr>
          <p:cNvPr id="9" name="Slide Number Placeholder 4"/>
          <p:cNvSpPr>
            <a:spLocks noGrp="1"/>
          </p:cNvSpPr>
          <p:nvPr>
            <p:ph type="sldNum" sz="quarter" idx="12"/>
          </p:nvPr>
        </p:nvSpPr>
        <p:spPr>
          <a:xfrm>
            <a:off x="7013448" y="0"/>
            <a:ext cx="2133600" cy="476250"/>
          </a:xfrm>
        </p:spPr>
        <p:txBody>
          <a:bodyPr/>
          <a:lstStyle/>
          <a:p>
            <a:fld id="{8D76CA23-915A-4ED0-9014-2F29C927535A}" type="slidenum">
              <a:rPr lang="en-US"/>
              <a:pPr/>
              <a:t>28</a:t>
            </a:fld>
            <a:endParaRPr lang="en-US" dirty="0"/>
          </a:p>
        </p:txBody>
      </p:sp>
      <p:sp>
        <p:nvSpPr>
          <p:cNvPr id="839682" name="Rectangle 2"/>
          <p:cNvSpPr>
            <a:spLocks noGrp="1" noChangeArrowheads="1"/>
          </p:cNvSpPr>
          <p:nvPr>
            <p:ph type="title"/>
          </p:nvPr>
        </p:nvSpPr>
        <p:spPr>
          <a:xfrm>
            <a:off x="0" y="90488"/>
            <a:ext cx="9140825" cy="400110"/>
          </a:xfrm>
          <a:noFill/>
        </p:spPr>
        <p:txBody>
          <a:bodyPr anchor="t" anchorCtr="1">
            <a:spAutoFit/>
          </a:bodyPr>
          <a:lstStyle/>
          <a:p>
            <a:r>
              <a:rPr lang="en-US" sz="2000" dirty="0" err="1"/>
              <a:t>Prevalência</a:t>
            </a:r>
            <a:r>
              <a:rPr lang="en-US" sz="2000" dirty="0"/>
              <a:t> de </a:t>
            </a:r>
            <a:r>
              <a:rPr lang="en-US" sz="2000" dirty="0" err="1"/>
              <a:t>Obesidade</a:t>
            </a:r>
            <a:r>
              <a:rPr lang="en-US" sz="2000" dirty="0"/>
              <a:t>  (BMI&gt;30) </a:t>
            </a:r>
            <a:r>
              <a:rPr lang="en-US" sz="2000" dirty="0" err="1"/>
              <a:t>População</a:t>
            </a:r>
            <a:r>
              <a:rPr lang="en-US" sz="2000" dirty="0"/>
              <a:t> </a:t>
            </a:r>
            <a:r>
              <a:rPr lang="en-US" sz="2000" dirty="0" err="1"/>
              <a:t>Adulta</a:t>
            </a:r>
            <a:r>
              <a:rPr lang="en-US" sz="2000" dirty="0"/>
              <a:t>, 2011</a:t>
            </a:r>
            <a:endParaRPr lang="en-US" sz="2000" b="1" u="sng" dirty="0"/>
          </a:p>
        </p:txBody>
      </p:sp>
      <p:sp>
        <p:nvSpPr>
          <p:cNvPr id="839686" name="Rectangle 6"/>
          <p:cNvSpPr>
            <a:spLocks noChangeArrowheads="1"/>
          </p:cNvSpPr>
          <p:nvPr/>
        </p:nvSpPr>
        <p:spPr bwMode="auto">
          <a:xfrm>
            <a:off x="36512" y="5799980"/>
            <a:ext cx="72786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eaLnBrk="0" hangingPunct="0"/>
            <a:r>
              <a:rPr lang="en-US" sz="1200" b="0" dirty="0"/>
              <a:t>Note: Body-mass index (BMI) estimates based on national health interview surveys (self-reported data) are usually significantly lower than estimates based on actual measurements.  </a:t>
            </a:r>
            <a:endParaRPr lang="en-US" sz="1200" b="0" dirty="0">
              <a:solidFill>
                <a:schemeClr val="tx2"/>
              </a:solidFill>
            </a:endParaRPr>
          </a:p>
        </p:txBody>
      </p:sp>
      <p:sp>
        <p:nvSpPr>
          <p:cNvPr id="839687" name="Text Box 7"/>
          <p:cNvSpPr txBox="1">
            <a:spLocks noChangeArrowheads="1"/>
          </p:cNvSpPr>
          <p:nvPr/>
        </p:nvSpPr>
        <p:spPr bwMode="auto">
          <a:xfrm>
            <a:off x="210885" y="682823"/>
            <a:ext cx="1219200"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en-US" sz="1400" dirty="0"/>
              <a:t>Percent</a:t>
            </a:r>
          </a:p>
        </p:txBody>
      </p:sp>
      <p:grpSp>
        <p:nvGrpSpPr>
          <p:cNvPr id="5" name="Group 4"/>
          <p:cNvGrpSpPr/>
          <p:nvPr/>
        </p:nvGrpSpPr>
        <p:grpSpPr>
          <a:xfrm>
            <a:off x="5172240" y="1313108"/>
            <a:ext cx="3581400" cy="342944"/>
            <a:chOff x="5172240" y="1313108"/>
            <a:chExt cx="3581400" cy="342944"/>
          </a:xfrm>
        </p:grpSpPr>
        <p:sp>
          <p:nvSpPr>
            <p:cNvPr id="3" name="Rectangle 2"/>
            <p:cNvSpPr/>
            <p:nvPr/>
          </p:nvSpPr>
          <p:spPr bwMode="auto">
            <a:xfrm>
              <a:off x="5172240" y="1404485"/>
              <a:ext cx="182880" cy="182880"/>
            </a:xfrm>
            <a:prstGeom prst="rect">
              <a:avLst/>
            </a:prstGeom>
            <a:solidFill>
              <a:srgbClr val="00009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14" name="Rectangle 13"/>
            <p:cNvSpPr/>
            <p:nvPr/>
          </p:nvSpPr>
          <p:spPr bwMode="auto">
            <a:xfrm>
              <a:off x="6826102" y="1403358"/>
              <a:ext cx="182880" cy="182880"/>
            </a:xfrm>
            <a:prstGeom prst="rect">
              <a:avLst/>
            </a:prstGeom>
            <a:solidFill>
              <a:srgbClr val="7ABAFF"/>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4" name="TextBox 3"/>
            <p:cNvSpPr txBox="1"/>
            <p:nvPr/>
          </p:nvSpPr>
          <p:spPr>
            <a:xfrm>
              <a:off x="5423378" y="1317498"/>
              <a:ext cx="1196662" cy="338554"/>
            </a:xfrm>
            <a:prstGeom prst="rect">
              <a:avLst/>
            </a:prstGeom>
            <a:noFill/>
            <a:ln>
              <a:noFill/>
            </a:ln>
          </p:spPr>
          <p:txBody>
            <a:bodyPr wrap="square" rtlCol="0">
              <a:spAutoFit/>
            </a:bodyPr>
            <a:lstStyle/>
            <a:p>
              <a:r>
                <a:rPr lang="en-US" sz="1600" dirty="0"/>
                <a:t>Measured</a:t>
              </a:r>
            </a:p>
          </p:txBody>
        </p:sp>
        <p:sp>
          <p:nvSpPr>
            <p:cNvPr id="16" name="TextBox 15"/>
            <p:cNvSpPr txBox="1"/>
            <p:nvPr/>
          </p:nvSpPr>
          <p:spPr>
            <a:xfrm>
              <a:off x="7077240" y="1313108"/>
              <a:ext cx="1676400" cy="298335"/>
            </a:xfrm>
            <a:prstGeom prst="rect">
              <a:avLst/>
            </a:prstGeom>
            <a:noFill/>
            <a:ln>
              <a:noFill/>
            </a:ln>
          </p:spPr>
          <p:txBody>
            <a:bodyPr wrap="square" rtlCol="0">
              <a:spAutoFit/>
            </a:bodyPr>
            <a:lstStyle/>
            <a:p>
              <a:r>
                <a:rPr lang="en-US" sz="1600" dirty="0"/>
                <a:t>Self-reported</a:t>
              </a:r>
            </a:p>
          </p:txBody>
        </p:sp>
      </p:grpSp>
      <p:sp>
        <p:nvSpPr>
          <p:cNvPr id="19" name="Text Box 5"/>
          <p:cNvSpPr txBox="1">
            <a:spLocks noChangeArrowheads="1"/>
          </p:cNvSpPr>
          <p:nvPr/>
        </p:nvSpPr>
        <p:spPr bwMode="auto">
          <a:xfrm>
            <a:off x="45457" y="6185353"/>
            <a:ext cx="729687"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eaLnBrk="0" hangingPunct="0"/>
            <a:r>
              <a:rPr lang="en-US" sz="1200" b="0" dirty="0"/>
              <a:t>* 2010.</a:t>
            </a:r>
          </a:p>
          <a:p>
            <a:pPr eaLnBrk="0" hangingPunct="0"/>
            <a:r>
              <a:rPr lang="en-US" sz="1200" b="0" dirty="0"/>
              <a:t>** 2009.</a:t>
            </a:r>
          </a:p>
        </p:txBody>
      </p:sp>
      <p:sp>
        <p:nvSpPr>
          <p:cNvPr id="20" name="Text Box 8"/>
          <p:cNvSpPr txBox="1">
            <a:spLocks noChangeArrowheads="1"/>
          </p:cNvSpPr>
          <p:nvPr/>
        </p:nvSpPr>
        <p:spPr bwMode="auto">
          <a:xfrm>
            <a:off x="37102" y="6542925"/>
            <a:ext cx="3714750" cy="274637"/>
          </a:xfrm>
          <a:prstGeom prst="rect">
            <a:avLst/>
          </a:prstGeom>
          <a:noFill/>
          <a:ln w="12700">
            <a:noFill/>
            <a:miter lim="800000"/>
            <a:headEnd type="none" w="sm" len="sm"/>
            <a:tailEnd type="none" w="sm" len="sm"/>
          </a:ln>
        </p:spPr>
        <p:txBody>
          <a:bodyPr>
            <a:spAutoFit/>
          </a:bodyPr>
          <a:lstStyle/>
          <a:p>
            <a:pPr eaLnBrk="0" hangingPunct="0"/>
            <a:r>
              <a:rPr lang="en-US" sz="1200" b="0" dirty="0">
                <a:solidFill>
                  <a:srgbClr val="000000"/>
                </a:solidFill>
              </a:rPr>
              <a:t>Source: OECD Health Data 2013.</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xfrm>
            <a:off x="0" y="91440"/>
            <a:ext cx="9144000" cy="731520"/>
          </a:xfrm>
          <a:noFill/>
        </p:spPr>
        <p:txBody>
          <a:bodyPr anchor="t" anchorCtr="1"/>
          <a:lstStyle/>
          <a:p>
            <a:r>
              <a:rPr lang="en-US" sz="2000" dirty="0" err="1">
                <a:latin typeface="Arial" pitchFamily="34" charset="0"/>
                <a:ea typeface="ＭＳ Ｐゴシック" charset="-128"/>
              </a:rPr>
              <a:t>Sobrevida</a:t>
            </a:r>
            <a:r>
              <a:rPr lang="en-US" sz="2000" dirty="0">
                <a:latin typeface="Arial" pitchFamily="34" charset="0"/>
                <a:ea typeface="ＭＳ Ｐゴシック" charset="-128"/>
              </a:rPr>
              <a:t> </a:t>
            </a:r>
            <a:r>
              <a:rPr lang="en-US" sz="2000" dirty="0" err="1">
                <a:latin typeface="Arial" pitchFamily="34" charset="0"/>
                <a:ea typeface="ＭＳ Ｐゴシック" charset="-128"/>
              </a:rPr>
              <a:t>cinco</a:t>
            </a:r>
            <a:r>
              <a:rPr lang="en-US" sz="2000" dirty="0">
                <a:latin typeface="Arial" pitchFamily="34" charset="0"/>
                <a:ea typeface="ＭＳ Ｐゴシック" charset="-128"/>
              </a:rPr>
              <a:t> </a:t>
            </a:r>
            <a:r>
              <a:rPr lang="en-US" sz="2000" dirty="0" err="1">
                <a:latin typeface="Arial" pitchFamily="34" charset="0"/>
                <a:ea typeface="ＭＳ Ｐゴシック" charset="-128"/>
              </a:rPr>
              <a:t>anos</a:t>
            </a:r>
            <a:r>
              <a:rPr lang="en-US" sz="2000" dirty="0">
                <a:latin typeface="Arial" pitchFamily="34" charset="0"/>
                <a:ea typeface="ＭＳ Ｐゴシック" charset="-128"/>
              </a:rPr>
              <a:t> Cancer de Mama, 2004–2009</a:t>
            </a:r>
            <a:br>
              <a:rPr lang="en-US" sz="2000" dirty="0">
                <a:latin typeface="Arial" pitchFamily="34" charset="0"/>
                <a:ea typeface="ＭＳ Ｐゴシック" charset="-128"/>
              </a:rPr>
            </a:br>
            <a:endParaRPr lang="en-US" sz="2000" dirty="0">
              <a:latin typeface="Arial" pitchFamily="34" charset="0"/>
              <a:ea typeface="ＭＳ Ｐゴシック" charset="-128"/>
            </a:endParaRPr>
          </a:p>
        </p:txBody>
      </p:sp>
      <p:graphicFrame>
        <p:nvGraphicFramePr>
          <p:cNvPr id="6" name="Object 3"/>
          <p:cNvGraphicFramePr>
            <a:graphicFrameLocks noChangeAspect="1"/>
          </p:cNvGraphicFramePr>
          <p:nvPr>
            <p:extLst>
              <p:ext uri="{D42A27DB-BD31-4B8C-83A1-F6EECF244321}">
                <p14:modId xmlns:p14="http://schemas.microsoft.com/office/powerpoint/2010/main" val="2435506721"/>
              </p:ext>
            </p:extLst>
          </p:nvPr>
        </p:nvGraphicFramePr>
        <p:xfrm>
          <a:off x="296863" y="659963"/>
          <a:ext cx="8447087" cy="5165725"/>
        </p:xfrm>
        <a:graphic>
          <a:graphicData uri="http://schemas.openxmlformats.org/drawingml/2006/chart">
            <c:chart xmlns:c="http://schemas.openxmlformats.org/drawingml/2006/chart" xmlns:r="http://schemas.openxmlformats.org/officeDocument/2006/relationships" r:id="rId3"/>
          </a:graphicData>
        </a:graphic>
      </p:graphicFrame>
      <p:sp>
        <p:nvSpPr>
          <p:cNvPr id="168964" name="Text Box 8"/>
          <p:cNvSpPr txBox="1">
            <a:spLocks noChangeArrowheads="1"/>
          </p:cNvSpPr>
          <p:nvPr/>
        </p:nvSpPr>
        <p:spPr bwMode="auto">
          <a:xfrm>
            <a:off x="46038" y="6535738"/>
            <a:ext cx="4271962" cy="276225"/>
          </a:xfrm>
          <a:prstGeom prst="rect">
            <a:avLst/>
          </a:prstGeom>
          <a:noFill/>
          <a:ln w="12700">
            <a:noFill/>
            <a:miter lim="800000"/>
            <a:headEnd type="none" w="sm" len="sm"/>
            <a:tailEnd type="none" w="sm" len="sm"/>
          </a:ln>
        </p:spPr>
        <p:txBody>
          <a:bodyPr>
            <a:spAutoFit/>
          </a:bodyPr>
          <a:lstStyle/>
          <a:p>
            <a:r>
              <a:rPr lang="en-US" sz="1200" b="0" dirty="0">
                <a:latin typeface="Arial" pitchFamily="34" charset="0"/>
              </a:rPr>
              <a:t>Source: OECD Health Data 2013.</a:t>
            </a:r>
          </a:p>
        </p:txBody>
      </p:sp>
      <p:sp>
        <p:nvSpPr>
          <p:cNvPr id="7" name="Text Box 7"/>
          <p:cNvSpPr txBox="1">
            <a:spLocks noChangeArrowheads="1"/>
          </p:cNvSpPr>
          <p:nvPr/>
        </p:nvSpPr>
        <p:spPr bwMode="auto">
          <a:xfrm>
            <a:off x="237727" y="743160"/>
            <a:ext cx="1219200"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en-US" sz="1400" dirty="0"/>
              <a:t>Percent</a:t>
            </a:r>
          </a:p>
        </p:txBody>
      </p:sp>
      <p:sp>
        <p:nvSpPr>
          <p:cNvPr id="12" name="Slide Number Placeholder 4"/>
          <p:cNvSpPr>
            <a:spLocks noGrp="1"/>
          </p:cNvSpPr>
          <p:nvPr>
            <p:ph type="sldNum" sz="quarter" idx="12"/>
          </p:nvPr>
        </p:nvSpPr>
        <p:spPr>
          <a:xfrm>
            <a:off x="7010400" y="0"/>
            <a:ext cx="2133600" cy="476250"/>
          </a:xfrm>
        </p:spPr>
        <p:txBody>
          <a:bodyPr/>
          <a:lstStyle/>
          <a:p>
            <a:fld id="{2BC4AF92-55E9-4172-99C7-B2F6FCDD5203}" type="slidenum">
              <a:rPr lang="en-US"/>
              <a:pPr/>
              <a:t>29</a:t>
            </a:fld>
            <a:endParaRPr lang="en-US" dirty="0"/>
          </a:p>
        </p:txBody>
      </p:sp>
    </p:spTree>
    <p:extLst>
      <p:ext uri="{BB962C8B-B14F-4D97-AF65-F5344CB8AC3E}">
        <p14:creationId xmlns:p14="http://schemas.microsoft.com/office/powerpoint/2010/main" val="979939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395288" y="1557338"/>
            <a:ext cx="3241675" cy="1015663"/>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just">
              <a:spcBef>
                <a:spcPct val="50000"/>
              </a:spcBef>
            </a:pPr>
            <a:r>
              <a:rPr lang="pt-BR" sz="2000">
                <a:latin typeface="Arial" pitchFamily="34" charset="0"/>
                <a:cs typeface="Arial" pitchFamily="34" charset="0"/>
              </a:rPr>
              <a:t>Sistemas baseados na provisão, administração e financiamento público </a:t>
            </a:r>
            <a:endParaRPr lang="en-US" sz="2000">
              <a:latin typeface="Arial" pitchFamily="34" charset="0"/>
              <a:cs typeface="Arial" pitchFamily="34" charset="0"/>
            </a:endParaRPr>
          </a:p>
        </p:txBody>
      </p:sp>
      <p:sp>
        <p:nvSpPr>
          <p:cNvPr id="72707" name="Text Box 3"/>
          <p:cNvSpPr txBox="1">
            <a:spLocks noChangeArrowheads="1"/>
          </p:cNvSpPr>
          <p:nvPr/>
        </p:nvSpPr>
        <p:spPr bwMode="auto">
          <a:xfrm>
            <a:off x="5724525" y="1412875"/>
            <a:ext cx="2879725" cy="1477328"/>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just">
              <a:spcBef>
                <a:spcPct val="50000"/>
              </a:spcBef>
            </a:pPr>
            <a:r>
              <a:rPr lang="pt-BR" sz="2000">
                <a:latin typeface="Arial" pitchFamily="34" charset="0"/>
                <a:cs typeface="Arial" pitchFamily="34" charset="0"/>
              </a:rPr>
              <a:t>(Serviços Nacionais de Saúde) Sistemas Nacionais de Saúde</a:t>
            </a:r>
          </a:p>
          <a:p>
            <a:pPr algn="ctr">
              <a:spcBef>
                <a:spcPct val="50000"/>
              </a:spcBef>
            </a:pPr>
            <a:r>
              <a:rPr lang="pt-BR" sz="2000">
                <a:latin typeface="Arial" pitchFamily="34" charset="0"/>
                <a:cs typeface="Arial" pitchFamily="34" charset="0"/>
              </a:rPr>
              <a:t>Exemplo NHS</a:t>
            </a:r>
            <a:endParaRPr lang="en-US" sz="2000">
              <a:latin typeface="Arial" pitchFamily="34" charset="0"/>
              <a:cs typeface="Arial" pitchFamily="34" charset="0"/>
            </a:endParaRPr>
          </a:p>
        </p:txBody>
      </p:sp>
      <p:sp>
        <p:nvSpPr>
          <p:cNvPr id="72708" name="Text Box 4"/>
          <p:cNvSpPr txBox="1">
            <a:spLocks noChangeArrowheads="1"/>
          </p:cNvSpPr>
          <p:nvPr/>
        </p:nvSpPr>
        <p:spPr bwMode="auto">
          <a:xfrm>
            <a:off x="250825" y="3284538"/>
            <a:ext cx="3311525" cy="1323439"/>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just">
              <a:spcBef>
                <a:spcPct val="50000"/>
              </a:spcBef>
            </a:pPr>
            <a:r>
              <a:rPr lang="pt-BR" sz="2000" dirty="0">
                <a:latin typeface="Arial" pitchFamily="34" charset="0"/>
                <a:cs typeface="Arial" pitchFamily="34" charset="0"/>
              </a:rPr>
              <a:t>Sistemas baseados na provisão </a:t>
            </a:r>
            <a:r>
              <a:rPr lang="pt-BR" sz="2000" dirty="0" err="1">
                <a:latin typeface="Arial" pitchFamily="34" charset="0"/>
                <a:cs typeface="Arial" pitchFamily="34" charset="0"/>
              </a:rPr>
              <a:t>privada-particular</a:t>
            </a:r>
            <a:r>
              <a:rPr lang="pt-BR" sz="2000" dirty="0">
                <a:latin typeface="Arial" pitchFamily="34" charset="0"/>
                <a:cs typeface="Arial" pitchFamily="34" charset="0"/>
              </a:rPr>
              <a:t> de serviços, administração e financiamento público </a:t>
            </a:r>
            <a:endParaRPr lang="en-US" sz="2000" dirty="0">
              <a:latin typeface="Arial" pitchFamily="34" charset="0"/>
              <a:cs typeface="Arial" pitchFamily="34" charset="0"/>
            </a:endParaRPr>
          </a:p>
        </p:txBody>
      </p:sp>
      <p:sp>
        <p:nvSpPr>
          <p:cNvPr id="72709" name="Text Box 5"/>
          <p:cNvSpPr txBox="1">
            <a:spLocks noChangeArrowheads="1"/>
          </p:cNvSpPr>
          <p:nvPr/>
        </p:nvSpPr>
        <p:spPr bwMode="auto">
          <a:xfrm>
            <a:off x="5867400" y="3213100"/>
            <a:ext cx="2449513" cy="1938992"/>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just">
              <a:spcBef>
                <a:spcPct val="50000"/>
              </a:spcBef>
            </a:pPr>
            <a:r>
              <a:rPr lang="pt-BR" sz="2000" dirty="0">
                <a:latin typeface="Arial" pitchFamily="34" charset="0"/>
                <a:cs typeface="Arial" pitchFamily="34" charset="0"/>
              </a:rPr>
              <a:t>Seguros Sociais – universalização </a:t>
            </a:r>
          </a:p>
          <a:p>
            <a:pPr algn="ctr">
              <a:spcBef>
                <a:spcPct val="50000"/>
              </a:spcBef>
            </a:pPr>
            <a:r>
              <a:rPr lang="pt-BR" sz="2000" dirty="0">
                <a:latin typeface="Arial" pitchFamily="34" charset="0"/>
                <a:cs typeface="Arial" pitchFamily="34" charset="0"/>
              </a:rPr>
              <a:t>Exemplos</a:t>
            </a:r>
          </a:p>
          <a:p>
            <a:pPr algn="ctr">
              <a:spcBef>
                <a:spcPct val="50000"/>
              </a:spcBef>
            </a:pPr>
            <a:r>
              <a:rPr lang="pt-BR" sz="2000" dirty="0">
                <a:latin typeface="Arial" pitchFamily="34" charset="0"/>
                <a:cs typeface="Arial" pitchFamily="34" charset="0"/>
              </a:rPr>
              <a:t>Alemanha, França, </a:t>
            </a:r>
            <a:r>
              <a:rPr lang="pt-BR" sz="2000" dirty="0" err="1">
                <a:latin typeface="Arial" pitchFamily="34" charset="0"/>
                <a:cs typeface="Arial" pitchFamily="34" charset="0"/>
              </a:rPr>
              <a:t>Canada</a:t>
            </a:r>
            <a:r>
              <a:rPr lang="pt-BR" sz="2000" dirty="0">
                <a:latin typeface="Arial" pitchFamily="34" charset="0"/>
                <a:cs typeface="Arial" pitchFamily="34" charset="0"/>
              </a:rPr>
              <a:t> </a:t>
            </a:r>
            <a:endParaRPr lang="en-US" sz="2000" dirty="0">
              <a:latin typeface="Arial" pitchFamily="34" charset="0"/>
              <a:cs typeface="Arial" pitchFamily="34" charset="0"/>
            </a:endParaRPr>
          </a:p>
        </p:txBody>
      </p:sp>
      <p:sp>
        <p:nvSpPr>
          <p:cNvPr id="72710" name="Text Box 6"/>
          <p:cNvSpPr txBox="1">
            <a:spLocks noChangeArrowheads="1"/>
          </p:cNvSpPr>
          <p:nvPr/>
        </p:nvSpPr>
        <p:spPr bwMode="auto">
          <a:xfrm>
            <a:off x="4067175" y="3357563"/>
            <a:ext cx="1296988" cy="1477328"/>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pPr>
            <a:r>
              <a:rPr lang="pt-BR" sz="2000" i="1">
                <a:latin typeface="Arial" pitchFamily="34" charset="0"/>
                <a:cs typeface="Arial" pitchFamily="34" charset="0"/>
              </a:rPr>
              <a:t>Single Payer</a:t>
            </a:r>
            <a:r>
              <a:rPr lang="pt-BR" sz="2000">
                <a:latin typeface="Arial" pitchFamily="34" charset="0"/>
                <a:cs typeface="Arial" pitchFamily="34" charset="0"/>
              </a:rPr>
              <a:t> </a:t>
            </a:r>
            <a:endParaRPr lang="en-US" sz="2000">
              <a:latin typeface="Arial" pitchFamily="34" charset="0"/>
              <a:cs typeface="Arial" pitchFamily="34" charset="0"/>
            </a:endParaRPr>
          </a:p>
          <a:p>
            <a:pPr algn="ctr">
              <a:spcBef>
                <a:spcPct val="50000"/>
              </a:spcBef>
            </a:pPr>
            <a:r>
              <a:rPr lang="en-US" sz="2000">
                <a:latin typeface="Arial" pitchFamily="34" charset="0"/>
                <a:cs typeface="Arial" pitchFamily="34" charset="0"/>
              </a:rPr>
              <a:t>“Único Pagador” </a:t>
            </a:r>
          </a:p>
        </p:txBody>
      </p:sp>
      <p:sp>
        <p:nvSpPr>
          <p:cNvPr id="72711" name="Text Box 7"/>
          <p:cNvSpPr txBox="1">
            <a:spLocks noChangeArrowheads="1"/>
          </p:cNvSpPr>
          <p:nvPr/>
        </p:nvSpPr>
        <p:spPr bwMode="auto">
          <a:xfrm>
            <a:off x="395288" y="5229225"/>
            <a:ext cx="3455987" cy="1323439"/>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just">
              <a:spcBef>
                <a:spcPct val="50000"/>
              </a:spcBef>
            </a:pPr>
            <a:r>
              <a:rPr lang="pt-BR" sz="2000">
                <a:latin typeface="Arial" pitchFamily="34" charset="0"/>
                <a:cs typeface="Arial" pitchFamily="34" charset="0"/>
              </a:rPr>
              <a:t>Sistemas baseados na provisão, administração e financiamento privado e público </a:t>
            </a:r>
            <a:endParaRPr lang="en-US" sz="2000">
              <a:latin typeface="Arial" pitchFamily="34" charset="0"/>
              <a:cs typeface="Arial" pitchFamily="34" charset="0"/>
            </a:endParaRPr>
          </a:p>
        </p:txBody>
      </p:sp>
      <p:sp>
        <p:nvSpPr>
          <p:cNvPr id="72712" name="Text Box 8"/>
          <p:cNvSpPr txBox="1">
            <a:spLocks noChangeArrowheads="1"/>
          </p:cNvSpPr>
          <p:nvPr/>
        </p:nvSpPr>
        <p:spPr bwMode="auto">
          <a:xfrm>
            <a:off x="5795963" y="5589588"/>
            <a:ext cx="2590800" cy="400110"/>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pPr>
            <a:r>
              <a:rPr lang="pt-BR" sz="2000">
                <a:latin typeface="Arial" pitchFamily="34" charset="0"/>
                <a:cs typeface="Arial" pitchFamily="34" charset="0"/>
              </a:rPr>
              <a:t>EUA</a:t>
            </a:r>
            <a:endParaRPr lang="en-US" sz="2000">
              <a:latin typeface="Arial" pitchFamily="34" charset="0"/>
              <a:cs typeface="Arial" pitchFamily="34" charset="0"/>
            </a:endParaRPr>
          </a:p>
        </p:txBody>
      </p:sp>
      <p:sp>
        <p:nvSpPr>
          <p:cNvPr id="72713" name="Text Box 9"/>
          <p:cNvSpPr txBox="1">
            <a:spLocks noChangeArrowheads="1"/>
          </p:cNvSpPr>
          <p:nvPr/>
        </p:nvSpPr>
        <p:spPr bwMode="auto">
          <a:xfrm>
            <a:off x="323850" y="188913"/>
            <a:ext cx="3311525" cy="707886"/>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spcBef>
                <a:spcPct val="50000"/>
              </a:spcBef>
            </a:pPr>
            <a:r>
              <a:rPr lang="pt-BR" sz="2000">
                <a:latin typeface="Arial" pitchFamily="34" charset="0"/>
                <a:cs typeface="Arial" pitchFamily="34" charset="0"/>
              </a:rPr>
              <a:t>Modelos de Sistemas de Saúde </a:t>
            </a:r>
            <a:endParaRPr lang="en-US" sz="2000">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2" name="Text Box 4"/>
          <p:cNvSpPr txBox="1">
            <a:spLocks noChangeArrowheads="1"/>
          </p:cNvSpPr>
          <p:nvPr/>
        </p:nvSpPr>
        <p:spPr bwMode="auto">
          <a:xfrm>
            <a:off x="53975" y="6198052"/>
            <a:ext cx="2584450" cy="461665"/>
          </a:xfrm>
          <a:prstGeom prst="rect">
            <a:avLst/>
          </a:prstGeom>
          <a:noFill/>
          <a:ln w="12700">
            <a:noFill/>
            <a:miter lim="800000"/>
            <a:headEnd type="none" w="sm" len="sm"/>
            <a:tailEnd type="none" w="sm" len="sm"/>
          </a:ln>
        </p:spPr>
        <p:txBody>
          <a:bodyPr>
            <a:spAutoFit/>
          </a:bodyPr>
          <a:lstStyle/>
          <a:p>
            <a:r>
              <a:rPr lang="en-US" sz="1200" b="0" dirty="0">
                <a:latin typeface="Arial" pitchFamily="34" charset="0"/>
              </a:rPr>
              <a:t>* 2008.</a:t>
            </a:r>
          </a:p>
          <a:p>
            <a:r>
              <a:rPr lang="en-US" sz="1200" b="0" dirty="0">
                <a:latin typeface="Arial" pitchFamily="34" charset="0"/>
              </a:rPr>
              <a:t>** 2007.</a:t>
            </a:r>
          </a:p>
        </p:txBody>
      </p:sp>
      <p:sp>
        <p:nvSpPr>
          <p:cNvPr id="160773" name="Text Box 8"/>
          <p:cNvSpPr txBox="1">
            <a:spLocks noChangeArrowheads="1"/>
          </p:cNvSpPr>
          <p:nvPr/>
        </p:nvSpPr>
        <p:spPr bwMode="auto">
          <a:xfrm>
            <a:off x="46038" y="6540135"/>
            <a:ext cx="4271962" cy="276225"/>
          </a:xfrm>
          <a:prstGeom prst="rect">
            <a:avLst/>
          </a:prstGeom>
          <a:noFill/>
          <a:ln w="12700">
            <a:noFill/>
            <a:miter lim="800000"/>
            <a:headEnd type="none" w="sm" len="sm"/>
            <a:tailEnd type="none" w="sm" len="sm"/>
          </a:ln>
        </p:spPr>
        <p:txBody>
          <a:bodyPr>
            <a:spAutoFit/>
          </a:bodyPr>
          <a:lstStyle/>
          <a:p>
            <a:r>
              <a:rPr lang="en-US" sz="1200" b="0" dirty="0">
                <a:latin typeface="Arial" pitchFamily="34" charset="0"/>
              </a:rPr>
              <a:t>Source: OECD Health Data 2013.</a:t>
            </a:r>
          </a:p>
        </p:txBody>
      </p:sp>
      <p:graphicFrame>
        <p:nvGraphicFramePr>
          <p:cNvPr id="7" name="Object 3"/>
          <p:cNvGraphicFramePr>
            <a:graphicFrameLocks noChangeAspect="1"/>
          </p:cNvGraphicFramePr>
          <p:nvPr>
            <p:extLst>
              <p:ext uri="{D42A27DB-BD31-4B8C-83A1-F6EECF244321}">
                <p14:modId xmlns:p14="http://schemas.microsoft.com/office/powerpoint/2010/main" val="206688582"/>
              </p:ext>
            </p:extLst>
          </p:nvPr>
        </p:nvGraphicFramePr>
        <p:xfrm>
          <a:off x="244475" y="994939"/>
          <a:ext cx="8589963" cy="5089300"/>
        </p:xfrm>
        <a:graphic>
          <a:graphicData uri="http://schemas.openxmlformats.org/drawingml/2006/chart">
            <c:chart xmlns:c="http://schemas.openxmlformats.org/drawingml/2006/chart" xmlns:r="http://schemas.openxmlformats.org/officeDocument/2006/relationships" r:id="rId3"/>
          </a:graphicData>
        </a:graphic>
      </p:graphicFrame>
      <p:sp>
        <p:nvSpPr>
          <p:cNvPr id="160771" name="Rectangle 2"/>
          <p:cNvSpPr>
            <a:spLocks noChangeArrowheads="1"/>
          </p:cNvSpPr>
          <p:nvPr/>
        </p:nvSpPr>
        <p:spPr bwMode="auto">
          <a:xfrm>
            <a:off x="0" y="91440"/>
            <a:ext cx="9144000" cy="731520"/>
          </a:xfrm>
          <a:prstGeom prst="rect">
            <a:avLst/>
          </a:prstGeom>
          <a:noFill/>
          <a:ln w="9525">
            <a:noFill/>
            <a:miter lim="800000"/>
            <a:headEnd/>
            <a:tailEnd/>
          </a:ln>
        </p:spPr>
        <p:txBody>
          <a:bodyPr anchor="t" anchorCtr="1"/>
          <a:lstStyle/>
          <a:p>
            <a:pPr algn="ctr"/>
            <a:r>
              <a:rPr lang="en-US" sz="2000" b="1" dirty="0" err="1">
                <a:solidFill>
                  <a:schemeClr val="tx2"/>
                </a:solidFill>
                <a:latin typeface="Arial" pitchFamily="34" charset="0"/>
              </a:rPr>
              <a:t>Amputação</a:t>
            </a:r>
            <a:r>
              <a:rPr lang="en-US" sz="2000" b="1" dirty="0">
                <a:solidFill>
                  <a:schemeClr val="tx2"/>
                </a:solidFill>
                <a:latin typeface="Arial" pitchFamily="34" charset="0"/>
              </a:rPr>
              <a:t> </a:t>
            </a:r>
            <a:r>
              <a:rPr lang="en-US" sz="2000" b="1" dirty="0" err="1">
                <a:solidFill>
                  <a:schemeClr val="tx2"/>
                </a:solidFill>
                <a:latin typeface="Arial" pitchFamily="34" charset="0"/>
              </a:rPr>
              <a:t>Membros</a:t>
            </a:r>
            <a:r>
              <a:rPr lang="en-US" sz="2000" b="1" dirty="0">
                <a:solidFill>
                  <a:schemeClr val="tx2"/>
                </a:solidFill>
                <a:latin typeface="Arial" pitchFamily="34" charset="0"/>
              </a:rPr>
              <a:t> </a:t>
            </a:r>
            <a:r>
              <a:rPr lang="en-US" sz="2000" b="1" dirty="0" err="1">
                <a:solidFill>
                  <a:schemeClr val="tx2"/>
                </a:solidFill>
                <a:latin typeface="Arial" pitchFamily="34" charset="0"/>
              </a:rPr>
              <a:t>Inferiores</a:t>
            </a:r>
            <a:r>
              <a:rPr lang="en-US" sz="2000" b="1" dirty="0">
                <a:solidFill>
                  <a:schemeClr val="tx2"/>
                </a:solidFill>
                <a:latin typeface="Arial" pitchFamily="34" charset="0"/>
              </a:rPr>
              <a:t> </a:t>
            </a:r>
            <a:r>
              <a:rPr lang="en-US" sz="2000" b="1" dirty="0" err="1">
                <a:solidFill>
                  <a:schemeClr val="tx2"/>
                </a:solidFill>
                <a:latin typeface="Arial" pitchFamily="34" charset="0"/>
              </a:rPr>
              <a:t>em</a:t>
            </a:r>
            <a:r>
              <a:rPr lang="en-US" sz="2000" b="1" dirty="0">
                <a:solidFill>
                  <a:schemeClr val="tx2"/>
                </a:solidFill>
                <a:latin typeface="Arial" pitchFamily="34" charset="0"/>
              </a:rPr>
              <a:t> </a:t>
            </a:r>
            <a:r>
              <a:rPr lang="en-US" sz="2000" b="1" dirty="0" err="1">
                <a:solidFill>
                  <a:schemeClr val="tx2"/>
                </a:solidFill>
                <a:latin typeface="Arial" pitchFamily="34" charset="0"/>
              </a:rPr>
              <a:t>Diabéticos</a:t>
            </a:r>
            <a:r>
              <a:rPr lang="en-US" sz="2000" b="1" dirty="0">
                <a:solidFill>
                  <a:schemeClr val="tx2"/>
                </a:solidFill>
                <a:latin typeface="Arial" pitchFamily="34" charset="0"/>
              </a:rPr>
              <a:t> (</a:t>
            </a:r>
            <a:r>
              <a:rPr lang="en-US" sz="2000" b="1" dirty="0" err="1">
                <a:solidFill>
                  <a:schemeClr val="tx2"/>
                </a:solidFill>
                <a:latin typeface="Arial" pitchFamily="34" charset="0"/>
              </a:rPr>
              <a:t>por</a:t>
            </a:r>
            <a:r>
              <a:rPr lang="en-US" sz="2000" b="1" dirty="0">
                <a:solidFill>
                  <a:schemeClr val="tx2"/>
                </a:solidFill>
                <a:latin typeface="Arial" pitchFamily="34" charset="0"/>
              </a:rPr>
              <a:t>  </a:t>
            </a:r>
            <a:br>
              <a:rPr lang="en-US" sz="2000" b="1" dirty="0">
                <a:solidFill>
                  <a:schemeClr val="tx2"/>
                </a:solidFill>
                <a:latin typeface="Arial" pitchFamily="34" charset="0"/>
              </a:rPr>
            </a:br>
            <a:r>
              <a:rPr lang="en-US" sz="2000" b="1" dirty="0">
                <a:solidFill>
                  <a:schemeClr val="tx2"/>
                </a:solidFill>
                <a:latin typeface="Arial" pitchFamily="34" charset="0"/>
              </a:rPr>
              <a:t>100,000 </a:t>
            </a:r>
            <a:r>
              <a:rPr lang="en-US" sz="2000" b="1" dirty="0" err="1">
                <a:solidFill>
                  <a:schemeClr val="tx2"/>
                </a:solidFill>
                <a:latin typeface="Arial" pitchFamily="34" charset="0"/>
              </a:rPr>
              <a:t>habitantes</a:t>
            </a:r>
            <a:r>
              <a:rPr lang="en-US" sz="2000" b="1" dirty="0">
                <a:solidFill>
                  <a:schemeClr val="tx2"/>
                </a:solidFill>
                <a:latin typeface="Arial" pitchFamily="34" charset="0"/>
              </a:rPr>
              <a:t>, 2009</a:t>
            </a:r>
            <a:endParaRPr lang="en-US" sz="2000" b="1" u="sng" dirty="0">
              <a:solidFill>
                <a:schemeClr val="tx2"/>
              </a:solidFill>
              <a:latin typeface="Arial" pitchFamily="34" charset="0"/>
            </a:endParaRPr>
          </a:p>
        </p:txBody>
      </p:sp>
      <p:sp>
        <p:nvSpPr>
          <p:cNvPr id="13" name="Slide Number Placeholder 4"/>
          <p:cNvSpPr>
            <a:spLocks noGrp="1"/>
          </p:cNvSpPr>
          <p:nvPr>
            <p:ph type="sldNum" sz="quarter" idx="12"/>
          </p:nvPr>
        </p:nvSpPr>
        <p:spPr>
          <a:xfrm>
            <a:off x="7010400" y="0"/>
            <a:ext cx="2133600" cy="476250"/>
          </a:xfrm>
        </p:spPr>
        <p:txBody>
          <a:bodyPr/>
          <a:lstStyle/>
          <a:p>
            <a:fld id="{2BC4AF92-55E9-4172-99C7-B2F6FCDD5203}" type="slidenum">
              <a:rPr lang="en-US"/>
              <a:pPr/>
              <a:t>30</a:t>
            </a:fld>
            <a:endParaRPr lang="en-US" dirty="0"/>
          </a:p>
        </p:txBody>
      </p:sp>
    </p:spTree>
    <p:extLst>
      <p:ext uri="{BB962C8B-B14F-4D97-AF65-F5344CB8AC3E}">
        <p14:creationId xmlns:p14="http://schemas.microsoft.com/office/powerpoint/2010/main" val="24675713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20" name="Text Box 13"/>
          <p:cNvSpPr txBox="1">
            <a:spLocks noChangeArrowheads="1"/>
          </p:cNvSpPr>
          <p:nvPr/>
        </p:nvSpPr>
        <p:spPr bwMode="auto">
          <a:xfrm>
            <a:off x="45620" y="6030000"/>
            <a:ext cx="6583780" cy="276999"/>
          </a:xfrm>
          <a:prstGeom prst="rect">
            <a:avLst/>
          </a:prstGeom>
          <a:noFill/>
          <a:ln w="9525">
            <a:noFill/>
            <a:miter lim="800000"/>
            <a:headEnd/>
            <a:tailEnd/>
          </a:ln>
        </p:spPr>
        <p:txBody>
          <a:bodyPr wrap="square">
            <a:spAutoFit/>
          </a:bodyPr>
          <a:lstStyle/>
          <a:p>
            <a:r>
              <a:rPr lang="en-US" sz="1200" b="0" dirty="0">
                <a:latin typeface="Arial" pitchFamily="34" charset="0"/>
              </a:rPr>
              <a:t>Note: Age-sex-SDX standardized rates.</a:t>
            </a:r>
          </a:p>
        </p:txBody>
      </p:sp>
      <p:sp>
        <p:nvSpPr>
          <p:cNvPr id="162818" name="Rectangle 2"/>
          <p:cNvSpPr>
            <a:spLocks noGrp="1" noChangeArrowheads="1"/>
          </p:cNvSpPr>
          <p:nvPr>
            <p:ph type="title" idx="4294967295"/>
          </p:nvPr>
        </p:nvSpPr>
        <p:spPr>
          <a:xfrm>
            <a:off x="0" y="91440"/>
            <a:ext cx="9144000" cy="731520"/>
          </a:xfrm>
          <a:noFill/>
        </p:spPr>
        <p:txBody>
          <a:bodyPr anchor="t" anchorCtr="1">
            <a:noAutofit/>
          </a:bodyPr>
          <a:lstStyle/>
          <a:p>
            <a:r>
              <a:rPr lang="en-US" sz="2000" dirty="0" err="1">
                <a:ea typeface="ＭＳ Ｐゴシック" charset="-128"/>
              </a:rPr>
              <a:t>Objetos</a:t>
            </a:r>
            <a:r>
              <a:rPr lang="en-US" sz="2000" dirty="0">
                <a:ea typeface="ＭＳ Ｐゴシック" charset="-128"/>
              </a:rPr>
              <a:t> </a:t>
            </a:r>
            <a:r>
              <a:rPr lang="en-US" sz="2000" dirty="0" err="1">
                <a:ea typeface="ＭＳ Ｐゴシック" charset="-128"/>
              </a:rPr>
              <a:t>Estranhos</a:t>
            </a:r>
            <a:r>
              <a:rPr lang="en-US" sz="2000" dirty="0">
                <a:ea typeface="ＭＳ Ｐゴシック" charset="-128"/>
              </a:rPr>
              <a:t> </a:t>
            </a:r>
            <a:r>
              <a:rPr lang="en-US" sz="2000" dirty="0" err="1">
                <a:ea typeface="ＭＳ Ｐゴシック" charset="-128"/>
              </a:rPr>
              <a:t>Pós</a:t>
            </a:r>
            <a:r>
              <a:rPr lang="en-US" sz="2000" dirty="0">
                <a:ea typeface="ＭＳ Ｐゴシック" charset="-128"/>
              </a:rPr>
              <a:t> </a:t>
            </a:r>
            <a:r>
              <a:rPr lang="en-US" sz="2000" dirty="0" err="1">
                <a:ea typeface="ＭＳ Ｐゴシック" charset="-128"/>
              </a:rPr>
              <a:t>Procedimentos</a:t>
            </a:r>
            <a:r>
              <a:rPr lang="en-US" sz="2000" dirty="0">
                <a:ea typeface="ＭＳ Ｐゴシック" charset="-128"/>
              </a:rPr>
              <a:t> </a:t>
            </a:r>
            <a:r>
              <a:rPr lang="en-US" sz="2000" dirty="0" err="1">
                <a:ea typeface="ＭＳ Ｐゴシック" charset="-128"/>
              </a:rPr>
              <a:t>por</a:t>
            </a:r>
            <a:r>
              <a:rPr lang="en-US" sz="2000" dirty="0">
                <a:ea typeface="ＭＳ Ｐゴシック" charset="-128"/>
              </a:rPr>
              <a:t> 100.000 </a:t>
            </a:r>
            <a:r>
              <a:rPr lang="en-US" sz="2000" dirty="0" err="1">
                <a:ea typeface="ＭＳ Ｐゴシック" charset="-128"/>
              </a:rPr>
              <a:t>altas</a:t>
            </a:r>
            <a:r>
              <a:rPr lang="en-US" sz="2000" dirty="0">
                <a:ea typeface="ＭＳ Ｐゴシック" charset="-128"/>
              </a:rPr>
              <a:t> </a:t>
            </a:r>
            <a:r>
              <a:rPr lang="en-US" sz="2000" dirty="0" err="1">
                <a:ea typeface="ＭＳ Ｐゴシック" charset="-128"/>
              </a:rPr>
              <a:t>hospitalares</a:t>
            </a:r>
            <a:r>
              <a:rPr lang="en-US" sz="2000" dirty="0">
                <a:ea typeface="ＭＳ Ｐゴシック" charset="-128"/>
              </a:rPr>
              <a:t>, 2009  </a:t>
            </a:r>
            <a:br>
              <a:rPr lang="en-US" sz="2000" dirty="0">
                <a:ea typeface="ＭＳ Ｐゴシック" charset="-128"/>
              </a:rPr>
            </a:br>
            <a:endParaRPr lang="en-US" sz="2000" dirty="0">
              <a:ea typeface="ＭＳ Ｐゴシック" charset="-128"/>
            </a:endParaRPr>
          </a:p>
        </p:txBody>
      </p:sp>
      <p:graphicFrame>
        <p:nvGraphicFramePr>
          <p:cNvPr id="7" name="Object 3"/>
          <p:cNvGraphicFramePr>
            <a:graphicFrameLocks noChangeAspect="1"/>
          </p:cNvGraphicFramePr>
          <p:nvPr>
            <p:extLst>
              <p:ext uri="{D42A27DB-BD31-4B8C-83A1-F6EECF244321}">
                <p14:modId xmlns:p14="http://schemas.microsoft.com/office/powerpoint/2010/main" val="778083713"/>
              </p:ext>
            </p:extLst>
          </p:nvPr>
        </p:nvGraphicFramePr>
        <p:xfrm>
          <a:off x="228600" y="1159098"/>
          <a:ext cx="8621713" cy="4632101"/>
        </p:xfrm>
        <a:graphic>
          <a:graphicData uri="http://schemas.openxmlformats.org/drawingml/2006/chart">
            <c:chart xmlns:c="http://schemas.openxmlformats.org/drawingml/2006/chart" xmlns:r="http://schemas.openxmlformats.org/officeDocument/2006/relationships" r:id="rId3"/>
          </a:graphicData>
        </a:graphic>
      </p:graphicFrame>
      <p:sp>
        <p:nvSpPr>
          <p:cNvPr id="162821" name="Text Box 8"/>
          <p:cNvSpPr txBox="1">
            <a:spLocks noChangeArrowheads="1"/>
          </p:cNvSpPr>
          <p:nvPr/>
        </p:nvSpPr>
        <p:spPr bwMode="auto">
          <a:xfrm>
            <a:off x="45620" y="6542088"/>
            <a:ext cx="4271963" cy="276225"/>
          </a:xfrm>
          <a:prstGeom prst="rect">
            <a:avLst/>
          </a:prstGeom>
          <a:noFill/>
          <a:ln w="12700">
            <a:noFill/>
            <a:miter lim="800000"/>
            <a:headEnd type="none" w="sm" len="sm"/>
            <a:tailEnd type="none" w="sm" len="sm"/>
          </a:ln>
        </p:spPr>
        <p:txBody>
          <a:bodyPr>
            <a:spAutoFit/>
          </a:bodyPr>
          <a:lstStyle/>
          <a:p>
            <a:r>
              <a:rPr lang="en-US" sz="1200" b="0" dirty="0">
                <a:latin typeface="Arial" pitchFamily="34" charset="0"/>
              </a:rPr>
              <a:t>Source: OECD Health Data 2013.</a:t>
            </a:r>
          </a:p>
        </p:txBody>
      </p:sp>
      <p:sp>
        <p:nvSpPr>
          <p:cNvPr id="12" name="Text Box 4"/>
          <p:cNvSpPr txBox="1">
            <a:spLocks noChangeArrowheads="1"/>
          </p:cNvSpPr>
          <p:nvPr/>
        </p:nvSpPr>
        <p:spPr bwMode="auto">
          <a:xfrm>
            <a:off x="53975" y="6206760"/>
            <a:ext cx="2584450" cy="461665"/>
          </a:xfrm>
          <a:prstGeom prst="rect">
            <a:avLst/>
          </a:prstGeom>
          <a:noFill/>
          <a:ln w="12700">
            <a:noFill/>
            <a:miter lim="800000"/>
            <a:headEnd type="none" w="sm" len="sm"/>
            <a:tailEnd type="none" w="sm" len="sm"/>
          </a:ln>
        </p:spPr>
        <p:txBody>
          <a:bodyPr>
            <a:spAutoFit/>
          </a:bodyPr>
          <a:lstStyle/>
          <a:p>
            <a:r>
              <a:rPr lang="en-US" sz="1200" b="0" dirty="0">
                <a:latin typeface="Arial" pitchFamily="34" charset="0"/>
              </a:rPr>
              <a:t>* 2008.</a:t>
            </a:r>
          </a:p>
          <a:p>
            <a:r>
              <a:rPr lang="en-US" sz="1200" b="0" dirty="0">
                <a:latin typeface="Arial" pitchFamily="34" charset="0"/>
              </a:rPr>
              <a:t>** 2010.</a:t>
            </a:r>
          </a:p>
        </p:txBody>
      </p:sp>
    </p:spTree>
    <p:extLst>
      <p:ext uri="{BB962C8B-B14F-4D97-AF65-F5344CB8AC3E}">
        <p14:creationId xmlns:p14="http://schemas.microsoft.com/office/powerpoint/2010/main" val="15123351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0" y="90488"/>
            <a:ext cx="9140825" cy="457200"/>
          </a:xfrm>
          <a:noFill/>
        </p:spPr>
        <p:txBody>
          <a:bodyPr anchor="t" anchorCtr="1">
            <a:noAutofit/>
          </a:bodyPr>
          <a:lstStyle/>
          <a:p>
            <a:r>
              <a:rPr lang="en-US" sz="2000" dirty="0" err="1">
                <a:latin typeface="Arial" pitchFamily="34" charset="0"/>
                <a:ea typeface="ＭＳ Ｐゴシック" charset="-128"/>
              </a:rPr>
              <a:t>Preços</a:t>
            </a:r>
            <a:r>
              <a:rPr lang="en-US" sz="2000" dirty="0">
                <a:latin typeface="Arial" pitchFamily="34" charset="0"/>
                <a:ea typeface="ＭＳ Ｐゴシック" charset="-128"/>
              </a:rPr>
              <a:t> </a:t>
            </a:r>
            <a:r>
              <a:rPr lang="en-US" sz="2000" dirty="0" err="1">
                <a:latin typeface="Arial" pitchFamily="34" charset="0"/>
                <a:ea typeface="ＭＳ Ｐゴシック" charset="-128"/>
              </a:rPr>
              <a:t>Diagnósticos</a:t>
            </a:r>
            <a:r>
              <a:rPr lang="en-US" sz="2000" dirty="0">
                <a:latin typeface="Arial" pitchFamily="34" charset="0"/>
                <a:ea typeface="ＭＳ Ｐゴシック" charset="-128"/>
              </a:rPr>
              <a:t> </a:t>
            </a:r>
            <a:r>
              <a:rPr lang="en-US" sz="2000" dirty="0" err="1">
                <a:latin typeface="Arial" pitchFamily="34" charset="0"/>
                <a:ea typeface="ＭＳ Ｐゴシック" charset="-128"/>
              </a:rPr>
              <a:t>por</a:t>
            </a:r>
            <a:r>
              <a:rPr lang="en-US" sz="2000" dirty="0">
                <a:latin typeface="Arial" pitchFamily="34" charset="0"/>
                <a:ea typeface="ＭＳ Ｐゴシック" charset="-128"/>
              </a:rPr>
              <a:t> </a:t>
            </a:r>
            <a:r>
              <a:rPr lang="en-US" sz="2000" dirty="0" err="1">
                <a:latin typeface="Arial" pitchFamily="34" charset="0"/>
                <a:ea typeface="ＭＳ Ｐゴシック" charset="-128"/>
              </a:rPr>
              <a:t>Imagem</a:t>
            </a:r>
            <a:r>
              <a:rPr lang="en-US" sz="2000" dirty="0">
                <a:latin typeface="Arial" pitchFamily="34" charset="0"/>
                <a:ea typeface="ＭＳ Ｐゴシック" charset="-128"/>
              </a:rPr>
              <a:t>, 2012</a:t>
            </a:r>
          </a:p>
        </p:txBody>
      </p:sp>
      <p:graphicFrame>
        <p:nvGraphicFramePr>
          <p:cNvPr id="10" name="Object 3"/>
          <p:cNvGraphicFramePr>
            <a:graphicFrameLocks noChangeAspect="1"/>
          </p:cNvGraphicFramePr>
          <p:nvPr>
            <p:extLst>
              <p:ext uri="{D42A27DB-BD31-4B8C-83A1-F6EECF244321}">
                <p14:modId xmlns:p14="http://schemas.microsoft.com/office/powerpoint/2010/main" val="3377881333"/>
              </p:ext>
            </p:extLst>
          </p:nvPr>
        </p:nvGraphicFramePr>
        <p:xfrm>
          <a:off x="58965" y="1283640"/>
          <a:ext cx="4360636"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90116" name="Text Box 8"/>
          <p:cNvSpPr txBox="1">
            <a:spLocks noChangeArrowheads="1"/>
          </p:cNvSpPr>
          <p:nvPr/>
        </p:nvSpPr>
        <p:spPr bwMode="auto">
          <a:xfrm>
            <a:off x="44450" y="6180723"/>
            <a:ext cx="8121650" cy="646331"/>
          </a:xfrm>
          <a:prstGeom prst="rect">
            <a:avLst/>
          </a:prstGeom>
          <a:noFill/>
          <a:ln w="12700">
            <a:noFill/>
            <a:miter lim="800000"/>
            <a:headEnd type="none" w="sm" len="sm"/>
            <a:tailEnd type="none" w="sm" len="sm"/>
          </a:ln>
        </p:spPr>
        <p:txBody>
          <a:bodyPr>
            <a:spAutoFit/>
          </a:bodyPr>
          <a:lstStyle/>
          <a:p>
            <a:r>
              <a:rPr lang="en-US" sz="1200" b="0" dirty="0">
                <a:latin typeface="Arial" pitchFamily="34" charset="0"/>
              </a:rPr>
              <a:t>Notes: US refers to the commercial average.  MRI refers to magnetic resonance imaging; </a:t>
            </a:r>
            <a:br>
              <a:rPr lang="en-US" sz="1200" b="0" dirty="0">
                <a:latin typeface="Arial" pitchFamily="34" charset="0"/>
              </a:rPr>
            </a:br>
            <a:r>
              <a:rPr lang="en-US" sz="1200" b="0" dirty="0">
                <a:latin typeface="Arial" pitchFamily="34" charset="0"/>
              </a:rPr>
              <a:t>CT refers to computed tomography.</a:t>
            </a:r>
          </a:p>
          <a:p>
            <a:r>
              <a:rPr lang="en-US" sz="1200" b="0" dirty="0">
                <a:latin typeface="Arial" pitchFamily="34" charset="0"/>
              </a:rPr>
              <a:t>Source: International Federation of Health Plans, 2012 Comparative Price Report.</a:t>
            </a:r>
          </a:p>
        </p:txBody>
      </p:sp>
      <p:sp>
        <p:nvSpPr>
          <p:cNvPr id="11" name="Slide Number Placeholder 4"/>
          <p:cNvSpPr>
            <a:spLocks noGrp="1"/>
          </p:cNvSpPr>
          <p:nvPr>
            <p:ph type="sldNum" sz="quarter" idx="12"/>
          </p:nvPr>
        </p:nvSpPr>
        <p:spPr>
          <a:xfrm>
            <a:off x="7010400" y="0"/>
            <a:ext cx="2133600" cy="476250"/>
          </a:xfrm>
        </p:spPr>
        <p:txBody>
          <a:bodyPr/>
          <a:lstStyle/>
          <a:p>
            <a:fld id="{C7E9B9A5-C938-4015-B26C-AE6A9514EC5D}" type="slidenum">
              <a:rPr lang="en-US"/>
              <a:pPr/>
              <a:t>32</a:t>
            </a:fld>
            <a:endParaRPr lang="en-US" dirty="0"/>
          </a:p>
        </p:txBody>
      </p:sp>
      <p:sp>
        <p:nvSpPr>
          <p:cNvPr id="7" name="Text Box 6"/>
          <p:cNvSpPr txBox="1">
            <a:spLocks noChangeArrowheads="1"/>
          </p:cNvSpPr>
          <p:nvPr/>
        </p:nvSpPr>
        <p:spPr bwMode="auto">
          <a:xfrm>
            <a:off x="871780" y="609600"/>
            <a:ext cx="3366861"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en-US" sz="1600" dirty="0" err="1"/>
              <a:t>Ressonancia</a:t>
            </a:r>
            <a:r>
              <a:rPr lang="en-US" sz="1600" dirty="0"/>
              <a:t> </a:t>
            </a:r>
          </a:p>
        </p:txBody>
      </p:sp>
      <p:graphicFrame>
        <p:nvGraphicFramePr>
          <p:cNvPr id="8" name="Object 3"/>
          <p:cNvGraphicFramePr>
            <a:graphicFrameLocks noChangeAspect="1"/>
          </p:cNvGraphicFramePr>
          <p:nvPr>
            <p:extLst>
              <p:ext uri="{D42A27DB-BD31-4B8C-83A1-F6EECF244321}">
                <p14:modId xmlns:p14="http://schemas.microsoft.com/office/powerpoint/2010/main" val="2183005734"/>
              </p:ext>
            </p:extLst>
          </p:nvPr>
        </p:nvGraphicFramePr>
        <p:xfrm>
          <a:off x="4690304" y="1283639"/>
          <a:ext cx="4408714" cy="4876800"/>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 Box 6"/>
          <p:cNvSpPr txBox="1">
            <a:spLocks noChangeArrowheads="1"/>
          </p:cNvSpPr>
          <p:nvPr/>
        </p:nvSpPr>
        <p:spPr bwMode="auto">
          <a:xfrm>
            <a:off x="5196804" y="620573"/>
            <a:ext cx="3810000"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en-US" sz="1600" dirty="0" err="1"/>
              <a:t>Tomografia</a:t>
            </a:r>
            <a:r>
              <a:rPr lang="en-US" sz="1600" dirty="0"/>
              <a:t> </a:t>
            </a:r>
            <a:r>
              <a:rPr lang="en-US" sz="1600" dirty="0" err="1"/>
              <a:t>computadorizda</a:t>
            </a:r>
            <a:r>
              <a:rPr lang="en-US" sz="1600" dirty="0"/>
              <a:t> (</a:t>
            </a:r>
            <a:r>
              <a:rPr lang="en-US" sz="1600" dirty="0" err="1"/>
              <a:t>cabeça</a:t>
            </a:r>
            <a:r>
              <a:rPr lang="en-US" sz="1600" dirty="0"/>
              <a:t>)</a:t>
            </a:r>
          </a:p>
        </p:txBody>
      </p:sp>
    </p:spTree>
    <p:extLst>
      <p:ext uri="{BB962C8B-B14F-4D97-AF65-F5344CB8AC3E}">
        <p14:creationId xmlns:p14="http://schemas.microsoft.com/office/powerpoint/2010/main" val="4159418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0" y="90488"/>
            <a:ext cx="9140825" cy="731837"/>
          </a:xfrm>
          <a:noFill/>
        </p:spPr>
        <p:txBody>
          <a:bodyPr anchor="t" anchorCtr="1"/>
          <a:lstStyle/>
          <a:p>
            <a:r>
              <a:rPr lang="en-US" sz="2000" dirty="0" err="1">
                <a:latin typeface="Arial" pitchFamily="34" charset="0"/>
                <a:ea typeface="ＭＳ Ｐゴシック" charset="-128"/>
              </a:rPr>
              <a:t>Preços</a:t>
            </a:r>
            <a:r>
              <a:rPr lang="en-US" sz="2000" dirty="0">
                <a:latin typeface="Arial" pitchFamily="34" charset="0"/>
                <a:ea typeface="ＭＳ Ｐゴシック" charset="-128"/>
              </a:rPr>
              <a:t> </a:t>
            </a:r>
            <a:r>
              <a:rPr lang="en-US" sz="2000" dirty="0" err="1">
                <a:latin typeface="Arial" pitchFamily="34" charset="0"/>
                <a:ea typeface="ＭＳ Ｐゴシック" charset="-128"/>
              </a:rPr>
              <a:t>Internaçao</a:t>
            </a:r>
            <a:r>
              <a:rPr lang="en-US" sz="2000" dirty="0">
                <a:latin typeface="Arial" pitchFamily="34" charset="0"/>
                <a:ea typeface="ＭＳ Ｐゴシック" charset="-128"/>
              </a:rPr>
              <a:t> , 2011</a:t>
            </a:r>
            <a:br>
              <a:rPr lang="en-US" sz="2000" dirty="0">
                <a:latin typeface="Arial" pitchFamily="34" charset="0"/>
                <a:ea typeface="ＭＳ Ｐゴシック" charset="-128"/>
              </a:rPr>
            </a:br>
            <a:r>
              <a:rPr lang="en-US" sz="1600" dirty="0" err="1">
                <a:latin typeface="Arial" pitchFamily="34" charset="0"/>
                <a:ea typeface="ＭＳ Ｐゴシック" charset="-128"/>
              </a:rPr>
              <a:t>Ajustado</a:t>
            </a:r>
            <a:r>
              <a:rPr lang="en-US" sz="1600" dirty="0">
                <a:latin typeface="Arial" pitchFamily="34" charset="0"/>
                <a:ea typeface="ＭＳ Ｐゴシック" charset="-128"/>
              </a:rPr>
              <a:t> </a:t>
            </a:r>
            <a:r>
              <a:rPr lang="en-US" sz="1600" dirty="0" err="1">
                <a:latin typeface="Arial" pitchFamily="34" charset="0"/>
                <a:ea typeface="ＭＳ Ｐゴシック" charset="-128"/>
              </a:rPr>
              <a:t>por</a:t>
            </a:r>
            <a:r>
              <a:rPr lang="en-US" sz="1600" dirty="0">
                <a:latin typeface="Arial" pitchFamily="34" charset="0"/>
                <a:ea typeface="ＭＳ Ｐゴシック" charset="-128"/>
              </a:rPr>
              <a:t> </a:t>
            </a:r>
            <a:r>
              <a:rPr lang="en-US" sz="1600" dirty="0" err="1">
                <a:latin typeface="Arial" pitchFamily="34" charset="0"/>
                <a:ea typeface="ＭＳ Ｐゴシック" charset="-128"/>
              </a:rPr>
              <a:t>diferenças</a:t>
            </a:r>
            <a:r>
              <a:rPr lang="en-US" sz="1600" dirty="0">
                <a:latin typeface="Arial" pitchFamily="34" charset="0"/>
                <a:ea typeface="ＭＳ Ｐゴシック" charset="-128"/>
              </a:rPr>
              <a:t> no </a:t>
            </a:r>
            <a:r>
              <a:rPr lang="en-US" sz="1600" dirty="0" err="1">
                <a:latin typeface="Arial" pitchFamily="34" charset="0"/>
                <a:ea typeface="ＭＳ Ｐゴシック" charset="-128"/>
              </a:rPr>
              <a:t>custo</a:t>
            </a:r>
            <a:r>
              <a:rPr lang="en-US" sz="1600" dirty="0">
                <a:latin typeface="Arial" pitchFamily="34" charset="0"/>
                <a:ea typeface="ＭＳ Ｐゴシック" charset="-128"/>
              </a:rPr>
              <a:t> de </a:t>
            </a:r>
            <a:r>
              <a:rPr lang="en-US" sz="1600" dirty="0" err="1">
                <a:latin typeface="Arial" pitchFamily="34" charset="0"/>
                <a:ea typeface="ＭＳ Ｐゴシック" charset="-128"/>
              </a:rPr>
              <a:t>vida</a:t>
            </a:r>
            <a:r>
              <a:rPr lang="en-US" sz="1600" dirty="0">
                <a:latin typeface="Arial" pitchFamily="34" charset="0"/>
                <a:ea typeface="ＭＳ Ｐゴシック" charset="-128"/>
              </a:rPr>
              <a:t> </a:t>
            </a:r>
            <a:endParaRPr lang="en-US" sz="2000" b="0" u="sng" dirty="0">
              <a:latin typeface="Arial" pitchFamily="34" charset="0"/>
              <a:ea typeface="ＭＳ Ｐゴシック" charset="-128"/>
            </a:endParaRPr>
          </a:p>
        </p:txBody>
      </p:sp>
      <p:graphicFrame>
        <p:nvGraphicFramePr>
          <p:cNvPr id="8" name="Object 3"/>
          <p:cNvGraphicFramePr>
            <a:graphicFrameLocks noChangeAspect="1"/>
          </p:cNvGraphicFramePr>
          <p:nvPr>
            <p:extLst>
              <p:ext uri="{D42A27DB-BD31-4B8C-83A1-F6EECF244321}">
                <p14:modId xmlns:p14="http://schemas.microsoft.com/office/powerpoint/2010/main" val="412546768"/>
              </p:ext>
            </p:extLst>
          </p:nvPr>
        </p:nvGraphicFramePr>
        <p:xfrm>
          <a:off x="225425" y="923925"/>
          <a:ext cx="8634413" cy="5184775"/>
        </p:xfrm>
        <a:graphic>
          <a:graphicData uri="http://schemas.openxmlformats.org/drawingml/2006/chart">
            <c:chart xmlns:c="http://schemas.openxmlformats.org/drawingml/2006/chart" xmlns:r="http://schemas.openxmlformats.org/officeDocument/2006/relationships" r:id="rId3"/>
          </a:graphicData>
        </a:graphic>
      </p:graphicFrame>
      <p:sp>
        <p:nvSpPr>
          <p:cNvPr id="14344" name="Text Box 8"/>
          <p:cNvSpPr txBox="1">
            <a:spLocks noChangeArrowheads="1"/>
          </p:cNvSpPr>
          <p:nvPr/>
        </p:nvSpPr>
        <p:spPr bwMode="auto">
          <a:xfrm>
            <a:off x="157749" y="759023"/>
            <a:ext cx="1312028"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400" b="1" dirty="0">
                <a:latin typeface="Arial" charset="0"/>
                <a:ea typeface="ＭＳ Ｐゴシック" charset="0"/>
              </a:rPr>
              <a:t>Dollars ($US)</a:t>
            </a:r>
          </a:p>
        </p:txBody>
      </p:sp>
      <p:sp>
        <p:nvSpPr>
          <p:cNvPr id="9" name="Slide Number Placeholder 4"/>
          <p:cNvSpPr>
            <a:spLocks noGrp="1"/>
          </p:cNvSpPr>
          <p:nvPr>
            <p:ph type="sldNum" sz="quarter" idx="12"/>
          </p:nvPr>
        </p:nvSpPr>
        <p:spPr>
          <a:xfrm>
            <a:off x="7010400" y="0"/>
            <a:ext cx="2133600" cy="476250"/>
          </a:xfrm>
        </p:spPr>
        <p:txBody>
          <a:bodyPr/>
          <a:lstStyle/>
          <a:p>
            <a:fld id="{8D76CA23-915A-4ED0-9014-2F29C927535A}" type="slidenum">
              <a:rPr lang="en-US"/>
              <a:pPr/>
              <a:t>33</a:t>
            </a:fld>
            <a:endParaRPr lang="en-US" dirty="0"/>
          </a:p>
        </p:txBody>
      </p:sp>
      <p:sp>
        <p:nvSpPr>
          <p:cNvPr id="10" name="Text Box 5"/>
          <p:cNvSpPr txBox="1">
            <a:spLocks noChangeArrowheads="1"/>
          </p:cNvSpPr>
          <p:nvPr/>
        </p:nvSpPr>
        <p:spPr bwMode="auto">
          <a:xfrm>
            <a:off x="34425" y="6352401"/>
            <a:ext cx="670376"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eaLnBrk="0" hangingPunct="0"/>
            <a:r>
              <a:rPr lang="en-US" sz="1200" b="0" dirty="0"/>
              <a:t>* 2010.</a:t>
            </a:r>
          </a:p>
        </p:txBody>
      </p:sp>
      <p:sp>
        <p:nvSpPr>
          <p:cNvPr id="11" name="Text Box 8"/>
          <p:cNvSpPr txBox="1">
            <a:spLocks noChangeArrowheads="1"/>
          </p:cNvSpPr>
          <p:nvPr/>
        </p:nvSpPr>
        <p:spPr bwMode="auto">
          <a:xfrm>
            <a:off x="45457" y="6542925"/>
            <a:ext cx="3714750" cy="274637"/>
          </a:xfrm>
          <a:prstGeom prst="rect">
            <a:avLst/>
          </a:prstGeom>
          <a:noFill/>
          <a:ln w="12700">
            <a:noFill/>
            <a:miter lim="800000"/>
            <a:headEnd type="none" w="sm" len="sm"/>
            <a:tailEnd type="none" w="sm" len="sm"/>
          </a:ln>
        </p:spPr>
        <p:txBody>
          <a:bodyPr>
            <a:spAutoFit/>
          </a:bodyPr>
          <a:lstStyle/>
          <a:p>
            <a:pPr eaLnBrk="0" hangingPunct="0"/>
            <a:r>
              <a:rPr lang="en-US" sz="1200" b="0" dirty="0">
                <a:solidFill>
                  <a:srgbClr val="000000"/>
                </a:solidFill>
              </a:rPr>
              <a:t>Source: OECD Health Data 2013.</a:t>
            </a:r>
          </a:p>
        </p:txBody>
      </p:sp>
    </p:spTree>
    <p:extLst>
      <p:ext uri="{BB962C8B-B14F-4D97-AF65-F5344CB8AC3E}">
        <p14:creationId xmlns:p14="http://schemas.microsoft.com/office/powerpoint/2010/main" val="28865570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2"/>
          </p:nvPr>
        </p:nvSpPr>
        <p:spPr>
          <a:xfrm>
            <a:off x="7010400" y="0"/>
            <a:ext cx="2133600" cy="476250"/>
          </a:xfrm>
        </p:spPr>
        <p:txBody>
          <a:bodyPr/>
          <a:lstStyle/>
          <a:p>
            <a:fld id="{2BC4AF92-55E9-4172-99C7-B2F6FCDD5203}" type="slidenum">
              <a:rPr lang="en-US"/>
              <a:pPr/>
              <a:t>34</a:t>
            </a:fld>
            <a:endParaRPr lang="en-US" dirty="0"/>
          </a:p>
        </p:txBody>
      </p:sp>
      <p:sp>
        <p:nvSpPr>
          <p:cNvPr id="897026" name="Rectangle 2"/>
          <p:cNvSpPr>
            <a:spLocks noGrp="1" noChangeArrowheads="1"/>
          </p:cNvSpPr>
          <p:nvPr>
            <p:ph type="title"/>
          </p:nvPr>
        </p:nvSpPr>
        <p:spPr>
          <a:xfrm>
            <a:off x="0" y="91440"/>
            <a:ext cx="9140825" cy="731520"/>
          </a:xfrm>
          <a:noFill/>
        </p:spPr>
        <p:txBody>
          <a:bodyPr anchor="t" anchorCtr="1"/>
          <a:lstStyle/>
          <a:p>
            <a:r>
              <a:rPr lang="en-US" sz="2000" dirty="0" err="1"/>
              <a:t>Remuneração</a:t>
            </a:r>
            <a:r>
              <a:rPr lang="en-US" sz="2000" dirty="0"/>
              <a:t> </a:t>
            </a:r>
            <a:r>
              <a:rPr lang="en-US" sz="2000" dirty="0" err="1"/>
              <a:t>Médica</a:t>
            </a:r>
            <a:r>
              <a:rPr lang="en-US" sz="2000" dirty="0"/>
              <a:t> (</a:t>
            </a:r>
            <a:r>
              <a:rPr lang="en-US" sz="2000" dirty="0" err="1"/>
              <a:t>cirugia</a:t>
            </a:r>
            <a:r>
              <a:rPr lang="en-US" sz="2000" dirty="0"/>
              <a:t> </a:t>
            </a:r>
            <a:r>
              <a:rPr lang="en-US" sz="2000" dirty="0" err="1"/>
              <a:t>protese</a:t>
            </a:r>
            <a:r>
              <a:rPr lang="en-US" sz="2000" dirty="0"/>
              <a:t> femur), 2008</a:t>
            </a:r>
            <a:br>
              <a:rPr lang="en-US" sz="2000" dirty="0"/>
            </a:br>
            <a:r>
              <a:rPr lang="en-US" sz="1600" dirty="0"/>
              <a:t>Adjusted for Differences in Cost of Living</a:t>
            </a:r>
          </a:p>
        </p:txBody>
      </p:sp>
      <p:graphicFrame>
        <p:nvGraphicFramePr>
          <p:cNvPr id="2" name="Object 3"/>
          <p:cNvGraphicFramePr>
            <a:graphicFrameLocks noChangeAspect="1"/>
          </p:cNvGraphicFramePr>
          <p:nvPr>
            <p:extLst>
              <p:ext uri="{D42A27DB-BD31-4B8C-83A1-F6EECF244321}">
                <p14:modId xmlns:p14="http://schemas.microsoft.com/office/powerpoint/2010/main" val="3189805714"/>
              </p:ext>
            </p:extLst>
          </p:nvPr>
        </p:nvGraphicFramePr>
        <p:xfrm>
          <a:off x="152400" y="1231900"/>
          <a:ext cx="4648200" cy="4762500"/>
        </p:xfrm>
        <a:graphic>
          <a:graphicData uri="http://schemas.openxmlformats.org/drawingml/2006/chart">
            <c:chart xmlns:c="http://schemas.openxmlformats.org/drawingml/2006/chart" xmlns:r="http://schemas.openxmlformats.org/officeDocument/2006/relationships" r:id="rId3"/>
          </a:graphicData>
        </a:graphic>
      </p:graphicFrame>
      <p:sp>
        <p:nvSpPr>
          <p:cNvPr id="897028" name="Text Box 8"/>
          <p:cNvSpPr txBox="1">
            <a:spLocks noChangeArrowheads="1"/>
          </p:cNvSpPr>
          <p:nvPr/>
        </p:nvSpPr>
        <p:spPr bwMode="auto">
          <a:xfrm>
            <a:off x="33420" y="6360450"/>
            <a:ext cx="720558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US" sz="1200" b="0" dirty="0"/>
              <a:t>Source: M. J. </a:t>
            </a:r>
            <a:r>
              <a:rPr lang="en-US" sz="1200" b="0" dirty="0" err="1"/>
              <a:t>Laugesen</a:t>
            </a:r>
            <a:r>
              <a:rPr lang="en-US" sz="1200" b="0" dirty="0"/>
              <a:t> and S. A. </a:t>
            </a:r>
            <a:r>
              <a:rPr lang="en-US" sz="1200" b="0" dirty="0" err="1"/>
              <a:t>Glied</a:t>
            </a:r>
            <a:r>
              <a:rPr lang="en-US" sz="1200" b="0" dirty="0"/>
              <a:t>, “Higher Fees Paid to U.S. Physicians Drive Higher Spending for Physician Services Compared to Other Countries,” </a:t>
            </a:r>
            <a:r>
              <a:rPr lang="en-US" sz="1200" b="0" i="1" dirty="0"/>
              <a:t>Health Affairs,</a:t>
            </a:r>
            <a:r>
              <a:rPr lang="en-US" sz="1200" b="0" dirty="0"/>
              <a:t> </a:t>
            </a:r>
            <a:r>
              <a:rPr lang="nl-NL" sz="1200" b="0" dirty="0"/>
              <a:t>Sept. 2011 30(9):1647–56.</a:t>
            </a:r>
            <a:endParaRPr lang="en-US" sz="1200" b="0" dirty="0"/>
          </a:p>
        </p:txBody>
      </p:sp>
      <p:graphicFrame>
        <p:nvGraphicFramePr>
          <p:cNvPr id="3" name="Object 5"/>
          <p:cNvGraphicFramePr>
            <a:graphicFrameLocks noChangeAspect="1"/>
          </p:cNvGraphicFramePr>
          <p:nvPr>
            <p:extLst>
              <p:ext uri="{D42A27DB-BD31-4B8C-83A1-F6EECF244321}">
                <p14:modId xmlns:p14="http://schemas.microsoft.com/office/powerpoint/2010/main" val="252483810"/>
              </p:ext>
            </p:extLst>
          </p:nvPr>
        </p:nvGraphicFramePr>
        <p:xfrm>
          <a:off x="5105400" y="1388102"/>
          <a:ext cx="3581400" cy="4586287"/>
        </p:xfrm>
        <a:graphic>
          <a:graphicData uri="http://schemas.openxmlformats.org/drawingml/2006/chart">
            <c:chart xmlns:c="http://schemas.openxmlformats.org/drawingml/2006/chart" xmlns:r="http://schemas.openxmlformats.org/officeDocument/2006/relationships" r:id="rId4"/>
          </a:graphicData>
        </a:graphic>
      </p:graphicFrame>
      <p:sp>
        <p:nvSpPr>
          <p:cNvPr id="897030" name="Text Box 6"/>
          <p:cNvSpPr txBox="1">
            <a:spLocks noChangeArrowheads="1"/>
          </p:cNvSpPr>
          <p:nvPr/>
        </p:nvSpPr>
        <p:spPr bwMode="auto">
          <a:xfrm>
            <a:off x="914400" y="763073"/>
            <a:ext cx="3657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en-US" dirty="0"/>
              <a:t>Public payers</a:t>
            </a:r>
          </a:p>
        </p:txBody>
      </p:sp>
      <p:sp>
        <p:nvSpPr>
          <p:cNvPr id="897031" name="Text Box 7"/>
          <p:cNvSpPr txBox="1">
            <a:spLocks noChangeArrowheads="1"/>
          </p:cNvSpPr>
          <p:nvPr/>
        </p:nvSpPr>
        <p:spPr bwMode="auto">
          <a:xfrm>
            <a:off x="5867400" y="762000"/>
            <a:ext cx="2971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en-US" dirty="0"/>
              <a:t>Private payers</a:t>
            </a:r>
          </a:p>
        </p:txBody>
      </p:sp>
      <p:sp>
        <p:nvSpPr>
          <p:cNvPr id="13" name="Text Box 8"/>
          <p:cNvSpPr txBox="1">
            <a:spLocks noChangeArrowheads="1"/>
          </p:cNvSpPr>
          <p:nvPr/>
        </p:nvSpPr>
        <p:spPr bwMode="auto">
          <a:xfrm>
            <a:off x="107788" y="990600"/>
            <a:ext cx="1312028"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400" b="1" dirty="0">
                <a:latin typeface="Arial" charset="0"/>
                <a:ea typeface="ＭＳ Ｐゴシック" charset="0"/>
              </a:rPr>
              <a:t>Dollars ($US)</a:t>
            </a:r>
          </a:p>
        </p:txBody>
      </p:sp>
      <p:sp>
        <p:nvSpPr>
          <p:cNvPr id="14" name="Text Box 8"/>
          <p:cNvSpPr txBox="1">
            <a:spLocks noChangeArrowheads="1"/>
          </p:cNvSpPr>
          <p:nvPr/>
        </p:nvSpPr>
        <p:spPr bwMode="auto">
          <a:xfrm>
            <a:off x="5029492" y="990600"/>
            <a:ext cx="1312028"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400" b="1" dirty="0">
                <a:latin typeface="Arial" charset="0"/>
                <a:ea typeface="ＭＳ Ｐゴシック" charset="0"/>
              </a:rPr>
              <a:t>Dollars ($US)</a:t>
            </a:r>
          </a:p>
        </p:txBody>
      </p:sp>
    </p:spTree>
    <p:extLst>
      <p:ext uri="{BB962C8B-B14F-4D97-AF65-F5344CB8AC3E}">
        <p14:creationId xmlns:p14="http://schemas.microsoft.com/office/powerpoint/2010/main" val="18686750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2"/>
          </p:nvPr>
        </p:nvSpPr>
        <p:spPr>
          <a:xfrm>
            <a:off x="7010400" y="0"/>
            <a:ext cx="2133600" cy="476250"/>
          </a:xfrm>
        </p:spPr>
        <p:txBody>
          <a:bodyPr/>
          <a:lstStyle/>
          <a:p>
            <a:fld id="{2BC4AF92-55E9-4172-99C7-B2F6FCDD5203}" type="slidenum">
              <a:rPr lang="en-US"/>
              <a:pPr/>
              <a:t>35</a:t>
            </a:fld>
            <a:endParaRPr lang="en-US" dirty="0"/>
          </a:p>
        </p:txBody>
      </p:sp>
      <p:sp>
        <p:nvSpPr>
          <p:cNvPr id="897026" name="Rectangle 2"/>
          <p:cNvSpPr>
            <a:spLocks noGrp="1" noChangeArrowheads="1"/>
          </p:cNvSpPr>
          <p:nvPr>
            <p:ph type="title"/>
          </p:nvPr>
        </p:nvSpPr>
        <p:spPr>
          <a:xfrm>
            <a:off x="0" y="91440"/>
            <a:ext cx="9140825" cy="731520"/>
          </a:xfrm>
          <a:noFill/>
        </p:spPr>
        <p:txBody>
          <a:bodyPr anchor="t" anchorCtr="1"/>
          <a:lstStyle/>
          <a:p>
            <a:r>
              <a:rPr lang="en-US" sz="2000" dirty="0" err="1"/>
              <a:t>Remuneração</a:t>
            </a:r>
            <a:r>
              <a:rPr lang="en-US" sz="2000" dirty="0"/>
              <a:t> de </a:t>
            </a:r>
            <a:r>
              <a:rPr lang="en-US" sz="2000" dirty="0" err="1"/>
              <a:t>Médicos</a:t>
            </a:r>
            <a:r>
              <a:rPr lang="en-US" sz="2000" dirty="0"/>
              <a:t>, 2008</a:t>
            </a:r>
            <a:br>
              <a:rPr lang="en-US" sz="2000" dirty="0"/>
            </a:br>
            <a:r>
              <a:rPr lang="en-US" sz="1600" dirty="0" err="1"/>
              <a:t>ajustada</a:t>
            </a:r>
            <a:r>
              <a:rPr lang="en-US" sz="1600" dirty="0"/>
              <a:t> </a:t>
            </a:r>
            <a:r>
              <a:rPr lang="en-US" sz="1600" dirty="0" err="1"/>
              <a:t>por</a:t>
            </a:r>
            <a:r>
              <a:rPr lang="en-US" sz="1600" dirty="0"/>
              <a:t> </a:t>
            </a:r>
            <a:r>
              <a:rPr lang="en-US" sz="1600" dirty="0" err="1"/>
              <a:t>custo</a:t>
            </a:r>
            <a:r>
              <a:rPr lang="en-US" sz="1600" dirty="0"/>
              <a:t> de </a:t>
            </a:r>
            <a:r>
              <a:rPr lang="en-US" sz="1600" dirty="0" err="1"/>
              <a:t>vida</a:t>
            </a:r>
            <a:endParaRPr lang="en-US" sz="1600" dirty="0"/>
          </a:p>
        </p:txBody>
      </p:sp>
      <p:graphicFrame>
        <p:nvGraphicFramePr>
          <p:cNvPr id="2" name="Object 3"/>
          <p:cNvGraphicFramePr>
            <a:graphicFrameLocks noChangeAspect="1"/>
          </p:cNvGraphicFramePr>
          <p:nvPr>
            <p:extLst>
              <p:ext uri="{D42A27DB-BD31-4B8C-83A1-F6EECF244321}">
                <p14:modId xmlns:p14="http://schemas.microsoft.com/office/powerpoint/2010/main" val="935283449"/>
              </p:ext>
            </p:extLst>
          </p:nvPr>
        </p:nvGraphicFramePr>
        <p:xfrm>
          <a:off x="4875795" y="1108016"/>
          <a:ext cx="4254500" cy="47625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Object 5"/>
          <p:cNvGraphicFramePr>
            <a:graphicFrameLocks noChangeAspect="1"/>
          </p:cNvGraphicFramePr>
          <p:nvPr>
            <p:extLst>
              <p:ext uri="{D42A27DB-BD31-4B8C-83A1-F6EECF244321}">
                <p14:modId xmlns:p14="http://schemas.microsoft.com/office/powerpoint/2010/main" val="3420190153"/>
              </p:ext>
            </p:extLst>
          </p:nvPr>
        </p:nvGraphicFramePr>
        <p:xfrm>
          <a:off x="116970" y="1257674"/>
          <a:ext cx="4737100" cy="4586287"/>
        </p:xfrm>
        <a:graphic>
          <a:graphicData uri="http://schemas.openxmlformats.org/drawingml/2006/chart">
            <c:chart xmlns:c="http://schemas.openxmlformats.org/drawingml/2006/chart" xmlns:r="http://schemas.openxmlformats.org/officeDocument/2006/relationships" r:id="rId4"/>
          </a:graphicData>
        </a:graphic>
      </p:graphicFrame>
      <p:sp>
        <p:nvSpPr>
          <p:cNvPr id="897030" name="Text Box 6"/>
          <p:cNvSpPr txBox="1">
            <a:spLocks noChangeArrowheads="1"/>
          </p:cNvSpPr>
          <p:nvPr/>
        </p:nvSpPr>
        <p:spPr bwMode="auto">
          <a:xfrm>
            <a:off x="5019840" y="922113"/>
            <a:ext cx="399783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en-US" dirty="0"/>
              <a:t>Primary care doctors</a:t>
            </a:r>
          </a:p>
        </p:txBody>
      </p:sp>
      <p:sp>
        <p:nvSpPr>
          <p:cNvPr id="897031" name="Text Box 7"/>
          <p:cNvSpPr txBox="1">
            <a:spLocks noChangeArrowheads="1"/>
          </p:cNvSpPr>
          <p:nvPr/>
        </p:nvSpPr>
        <p:spPr bwMode="auto">
          <a:xfrm>
            <a:off x="837195" y="909235"/>
            <a:ext cx="3962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en-US" dirty="0"/>
              <a:t>Orthopedic surgeons</a:t>
            </a:r>
          </a:p>
        </p:txBody>
      </p:sp>
      <p:sp>
        <p:nvSpPr>
          <p:cNvPr id="11" name="Text Box 8"/>
          <p:cNvSpPr txBox="1">
            <a:spLocks noChangeArrowheads="1"/>
          </p:cNvSpPr>
          <p:nvPr/>
        </p:nvSpPr>
        <p:spPr bwMode="auto">
          <a:xfrm>
            <a:off x="33420" y="6360450"/>
            <a:ext cx="720558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US" sz="1200" b="0" dirty="0"/>
              <a:t>Source: M. J. </a:t>
            </a:r>
            <a:r>
              <a:rPr lang="en-US" sz="1200" b="0" dirty="0" err="1"/>
              <a:t>Laugesen</a:t>
            </a:r>
            <a:r>
              <a:rPr lang="en-US" sz="1200" b="0" dirty="0"/>
              <a:t> and S. A. </a:t>
            </a:r>
            <a:r>
              <a:rPr lang="en-US" sz="1200" b="0" dirty="0" err="1"/>
              <a:t>Glied</a:t>
            </a:r>
            <a:r>
              <a:rPr lang="en-US" sz="1200" b="0" dirty="0"/>
              <a:t>, “Higher Fees Paid to U.S. Physicians Drive Higher Spending for Physician Services Compared to Other Countries,” </a:t>
            </a:r>
            <a:r>
              <a:rPr lang="en-US" sz="1200" b="0" i="1" dirty="0"/>
              <a:t>Health Affairs,</a:t>
            </a:r>
            <a:r>
              <a:rPr lang="en-US" sz="1200" b="0" dirty="0"/>
              <a:t> </a:t>
            </a:r>
            <a:r>
              <a:rPr lang="nl-NL" sz="1200" b="0" dirty="0"/>
              <a:t>Sept. 2011 30(9):1647–56.</a:t>
            </a:r>
            <a:endParaRPr lang="en-US" sz="1200" b="0" dirty="0"/>
          </a:p>
        </p:txBody>
      </p:sp>
      <p:sp>
        <p:nvSpPr>
          <p:cNvPr id="15" name="Text Box 8"/>
          <p:cNvSpPr txBox="1">
            <a:spLocks noChangeArrowheads="1"/>
          </p:cNvSpPr>
          <p:nvPr/>
        </p:nvSpPr>
        <p:spPr bwMode="auto">
          <a:xfrm>
            <a:off x="32255" y="838200"/>
            <a:ext cx="1312028"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defRPr/>
            </a:pPr>
            <a:r>
              <a:rPr lang="en-US" sz="1400" b="1" dirty="0">
                <a:latin typeface="Arial" charset="0"/>
                <a:ea typeface="ＭＳ Ｐゴシック" charset="0"/>
              </a:rPr>
              <a:t>Dollars ($US)</a:t>
            </a:r>
          </a:p>
        </p:txBody>
      </p:sp>
    </p:spTree>
    <p:extLst>
      <p:ext uri="{BB962C8B-B14F-4D97-AF65-F5344CB8AC3E}">
        <p14:creationId xmlns:p14="http://schemas.microsoft.com/office/powerpoint/2010/main" val="6663449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Número de Slide 2"/>
          <p:cNvSpPr>
            <a:spLocks noGrp="1"/>
          </p:cNvSpPr>
          <p:nvPr>
            <p:ph type="sldNum" sz="quarter" idx="12"/>
          </p:nvPr>
        </p:nvSpPr>
        <p:spPr/>
        <p:txBody>
          <a:bodyPr/>
          <a:lstStyle/>
          <a:p>
            <a:pPr>
              <a:defRPr/>
            </a:pPr>
            <a:fld id="{D00C6D3F-FAA9-44CA-BA46-BBCA69E886C7}" type="slidenum">
              <a:rPr lang="en-US" smtClean="0"/>
              <a:pPr>
                <a:defRPr/>
              </a:pPr>
              <a:t>36</a:t>
            </a:fld>
            <a:endParaRPr lang="en-US"/>
          </a:p>
        </p:txBody>
      </p:sp>
      <p:sp>
        <p:nvSpPr>
          <p:cNvPr id="4" name="Rectangle 2"/>
          <p:cNvSpPr txBox="1">
            <a:spLocks noChangeArrowheads="1"/>
          </p:cNvSpPr>
          <p:nvPr/>
        </p:nvSpPr>
        <p:spPr>
          <a:xfrm>
            <a:off x="0" y="92075"/>
            <a:ext cx="9144000" cy="730250"/>
          </a:xfrm>
          <a:prstGeom prst="rect">
            <a:avLst/>
          </a:prstGeom>
        </p:spPr>
        <p:txBody>
          <a:bodyPr anchor="t" anchorCtr="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000" b="1" i="0" u="none" strike="noStrike" kern="0" cap="none" spc="0" normalizeH="0" baseline="0" noProof="0" dirty="0" err="1">
                <a:ln>
                  <a:noFill/>
                </a:ln>
                <a:solidFill>
                  <a:schemeClr val="tx1"/>
                </a:solidFill>
                <a:effectLst/>
                <a:uLnTx/>
                <a:uFillTx/>
                <a:latin typeface="+mn-lt"/>
                <a:ea typeface="+mj-ea"/>
                <a:cs typeface="+mj-cs"/>
              </a:rPr>
              <a:t>Aparelhos</a:t>
            </a:r>
            <a:r>
              <a:rPr kumimoji="0" lang="en-US" altLang="en-US" sz="2000" b="1" i="0" u="none" strike="noStrike" kern="0" cap="none" spc="0" normalizeH="0" baseline="0" noProof="0" dirty="0">
                <a:ln>
                  <a:noFill/>
                </a:ln>
                <a:solidFill>
                  <a:schemeClr val="tx1"/>
                </a:solidFill>
                <a:effectLst/>
                <a:uLnTx/>
                <a:uFillTx/>
                <a:latin typeface="+mn-lt"/>
                <a:ea typeface="+mj-ea"/>
                <a:cs typeface="+mj-cs"/>
              </a:rPr>
              <a:t> de </a:t>
            </a:r>
            <a:r>
              <a:rPr kumimoji="0" lang="en-US" altLang="en-US" sz="2000" b="1" i="0" u="none" strike="noStrike" kern="0" cap="none" spc="0" normalizeH="0" baseline="0" noProof="0" dirty="0" err="1">
                <a:ln>
                  <a:noFill/>
                </a:ln>
                <a:solidFill>
                  <a:schemeClr val="tx1"/>
                </a:solidFill>
                <a:effectLst/>
                <a:uLnTx/>
                <a:uFillTx/>
                <a:latin typeface="+mn-lt"/>
                <a:ea typeface="+mj-ea"/>
                <a:cs typeface="+mj-cs"/>
              </a:rPr>
              <a:t>Ressonância</a:t>
            </a:r>
            <a:r>
              <a:rPr kumimoji="0" lang="en-US" altLang="en-US" sz="2000" b="1" i="0" u="none" strike="noStrike" kern="0" cap="none" spc="0" normalizeH="0" baseline="0" noProof="0" dirty="0">
                <a:ln>
                  <a:noFill/>
                </a:ln>
                <a:solidFill>
                  <a:schemeClr val="tx1"/>
                </a:solidFill>
                <a:effectLst/>
                <a:uLnTx/>
                <a:uFillTx/>
                <a:latin typeface="+mn-lt"/>
                <a:ea typeface="+mj-ea"/>
                <a:cs typeface="+mj-cs"/>
              </a:rPr>
              <a:t> </a:t>
            </a:r>
            <a:r>
              <a:rPr kumimoji="0" lang="en-US" altLang="en-US" sz="2000" b="1" i="0" u="none" strike="noStrike" kern="0" cap="none" spc="0" normalizeH="0" baseline="0" noProof="0" dirty="0" err="1">
                <a:ln>
                  <a:noFill/>
                </a:ln>
                <a:solidFill>
                  <a:schemeClr val="tx1"/>
                </a:solidFill>
                <a:effectLst/>
                <a:uLnTx/>
                <a:uFillTx/>
                <a:latin typeface="+mn-lt"/>
                <a:ea typeface="+mj-ea"/>
                <a:cs typeface="+mj-cs"/>
              </a:rPr>
              <a:t>Magnética</a:t>
            </a:r>
            <a:r>
              <a:rPr kumimoji="0" lang="en-US" altLang="en-US" sz="2000" b="1" i="0" u="none" strike="noStrike" kern="0" cap="none" spc="0" normalizeH="0" baseline="0" noProof="0" dirty="0">
                <a:ln>
                  <a:noFill/>
                </a:ln>
                <a:solidFill>
                  <a:schemeClr val="tx1"/>
                </a:solidFill>
                <a:effectLst/>
                <a:uLnTx/>
                <a:uFillTx/>
                <a:latin typeface="+mn-lt"/>
                <a:ea typeface="+mj-ea"/>
                <a:cs typeface="+mj-cs"/>
              </a:rPr>
              <a:t> </a:t>
            </a:r>
            <a:r>
              <a:rPr kumimoji="0" lang="en-US" altLang="en-US" sz="2000" b="1" i="0" u="none" strike="noStrike" kern="0" cap="none" spc="0" normalizeH="0" baseline="0" noProof="0" dirty="0" err="1">
                <a:ln>
                  <a:noFill/>
                </a:ln>
                <a:solidFill>
                  <a:schemeClr val="tx1"/>
                </a:solidFill>
                <a:effectLst/>
                <a:uLnTx/>
                <a:uFillTx/>
                <a:latin typeface="+mn-lt"/>
                <a:ea typeface="+mj-ea"/>
                <a:cs typeface="+mj-cs"/>
              </a:rPr>
              <a:t>por</a:t>
            </a:r>
            <a:r>
              <a:rPr kumimoji="0" lang="en-US" altLang="en-US" sz="2000" b="1" i="0" u="none" strike="noStrike" kern="0" cap="none" spc="0" normalizeH="0" baseline="0" noProof="0" dirty="0">
                <a:ln>
                  <a:noFill/>
                </a:ln>
                <a:solidFill>
                  <a:schemeClr val="tx1"/>
                </a:solidFill>
                <a:effectLst/>
                <a:uLnTx/>
                <a:uFillTx/>
                <a:latin typeface="+mn-lt"/>
                <a:ea typeface="+mj-ea"/>
                <a:cs typeface="+mj-cs"/>
              </a:rPr>
              <a:t> (MRI) </a:t>
            </a:r>
            <a:r>
              <a:rPr kumimoji="0" lang="en-US" altLang="en-US" sz="2000" b="1" i="0" u="none" strike="noStrike" kern="0" cap="none" spc="0" normalizeH="0" baseline="0" noProof="0" dirty="0" err="1">
                <a:ln>
                  <a:noFill/>
                </a:ln>
                <a:solidFill>
                  <a:schemeClr val="tx1"/>
                </a:solidFill>
                <a:effectLst/>
                <a:uLnTx/>
                <a:uFillTx/>
                <a:latin typeface="+mn-lt"/>
                <a:ea typeface="+mj-ea"/>
                <a:cs typeface="+mj-cs"/>
              </a:rPr>
              <a:t>por</a:t>
            </a:r>
            <a:r>
              <a:rPr kumimoji="0" lang="en-US" altLang="en-US" sz="2000" b="1" i="0" u="none" strike="noStrike" kern="0" cap="none" spc="0" normalizeH="0" baseline="0" noProof="0" dirty="0">
                <a:ln>
                  <a:noFill/>
                </a:ln>
                <a:solidFill>
                  <a:schemeClr val="tx1"/>
                </a:solidFill>
                <a:effectLst/>
                <a:uLnTx/>
                <a:uFillTx/>
                <a:latin typeface="+mn-lt"/>
                <a:ea typeface="+mj-ea"/>
                <a:cs typeface="+mj-cs"/>
              </a:rPr>
              <a:t> </a:t>
            </a:r>
            <a:r>
              <a:rPr kumimoji="0" lang="en-US" altLang="en-US" sz="2000" b="1" i="0" u="none" strike="noStrike" kern="0" cap="none" spc="0" normalizeH="0" baseline="0" noProof="0" dirty="0" err="1">
                <a:ln>
                  <a:noFill/>
                </a:ln>
                <a:solidFill>
                  <a:schemeClr val="tx1"/>
                </a:solidFill>
                <a:effectLst/>
                <a:uLnTx/>
                <a:uFillTx/>
                <a:latin typeface="+mn-lt"/>
                <a:ea typeface="+mj-ea"/>
                <a:cs typeface="+mj-cs"/>
              </a:rPr>
              <a:t>Milhão</a:t>
            </a:r>
            <a:r>
              <a:rPr kumimoji="0" lang="en-US" altLang="en-US" sz="2000" b="1" i="0" u="none" strike="noStrike" kern="0" cap="none" spc="0" normalizeH="0" baseline="0" noProof="0" dirty="0">
                <a:ln>
                  <a:noFill/>
                </a:ln>
                <a:solidFill>
                  <a:schemeClr val="tx1"/>
                </a:solidFill>
                <a:effectLst/>
                <a:uLnTx/>
                <a:uFillTx/>
                <a:latin typeface="+mn-lt"/>
                <a:ea typeface="+mj-ea"/>
                <a:cs typeface="+mj-cs"/>
              </a:rPr>
              <a:t> de </a:t>
            </a:r>
            <a:r>
              <a:rPr kumimoji="0" lang="en-US" altLang="en-US" sz="2000" b="1" i="0" u="none" strike="noStrike" kern="0" cap="none" spc="0" normalizeH="0" baseline="0" noProof="0" dirty="0" err="1">
                <a:ln>
                  <a:noFill/>
                </a:ln>
                <a:solidFill>
                  <a:schemeClr val="tx1"/>
                </a:solidFill>
                <a:effectLst/>
                <a:uLnTx/>
                <a:uFillTx/>
                <a:latin typeface="+mn-lt"/>
                <a:ea typeface="+mj-ea"/>
                <a:cs typeface="+mj-cs"/>
              </a:rPr>
              <a:t>Habitantes</a:t>
            </a:r>
            <a:r>
              <a:rPr kumimoji="0" lang="en-US" altLang="en-US" sz="2000" b="1" i="0" u="none" strike="noStrike" kern="0" cap="none" spc="0" normalizeH="0" baseline="0" noProof="0" dirty="0">
                <a:ln>
                  <a:noFill/>
                </a:ln>
                <a:solidFill>
                  <a:schemeClr val="tx1"/>
                </a:solidFill>
                <a:effectLst/>
                <a:uLnTx/>
                <a:uFillTx/>
                <a:latin typeface="+mn-lt"/>
                <a:ea typeface="+mj-ea"/>
                <a:cs typeface="+mj-cs"/>
              </a:rPr>
              <a:t>, 2012</a:t>
            </a:r>
          </a:p>
        </p:txBody>
      </p:sp>
      <p:graphicFrame>
        <p:nvGraphicFramePr>
          <p:cNvPr id="5" name="Object 3"/>
          <p:cNvGraphicFramePr>
            <a:graphicFrameLocks noChangeAspect="1"/>
          </p:cNvGraphicFramePr>
          <p:nvPr/>
        </p:nvGraphicFramePr>
        <p:xfrm>
          <a:off x="101600" y="850900"/>
          <a:ext cx="8864600" cy="5254625"/>
        </p:xfrm>
        <a:graphic>
          <a:graphicData uri="http://schemas.openxmlformats.org/presentationml/2006/ole">
            <mc:AlternateContent xmlns:mc="http://schemas.openxmlformats.org/markup-compatibility/2006">
              <mc:Choice xmlns:v="urn:schemas-microsoft-com:vml" Requires="v">
                <p:oleObj spid="_x0000_s2061" r:id="rId3" imgW="8864352" imgH="5255207" progId="Excel.Sheet.8">
                  <p:embed/>
                </p:oleObj>
              </mc:Choice>
              <mc:Fallback>
                <p:oleObj r:id="rId3" imgW="8864352" imgH="5255207" progId="Excel.Shee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600" y="850900"/>
                        <a:ext cx="8864600" cy="5254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 Box 5"/>
          <p:cNvSpPr txBox="1">
            <a:spLocks noChangeArrowheads="1"/>
          </p:cNvSpPr>
          <p:nvPr/>
        </p:nvSpPr>
        <p:spPr bwMode="auto">
          <a:xfrm>
            <a:off x="46038" y="6378575"/>
            <a:ext cx="660400" cy="276225"/>
          </a:xfrm>
          <a:prstGeom prst="rect">
            <a:avLst/>
          </a:prstGeom>
          <a:noFill/>
          <a:ln w="12700">
            <a:noFill/>
            <a:miter lim="800000"/>
            <a:headEnd type="none" w="sm" len="sm"/>
            <a:tailEnd type="none" w="sm" len="sm"/>
          </a:ln>
          <a:effectLst/>
        </p:spPr>
        <p:txBody>
          <a:bodyPr wrap="none">
            <a:spAutoFit/>
          </a:bodyPr>
          <a:lstStyle/>
          <a:p>
            <a:pPr eaLnBrk="0" hangingPunct="0"/>
            <a:r>
              <a:rPr lang="en-US" altLang="en-US" sz="1200" b="0"/>
              <a:t>* 2011.</a:t>
            </a:r>
          </a:p>
        </p:txBody>
      </p:sp>
      <p:sp>
        <p:nvSpPr>
          <p:cNvPr id="7" name="Text Box 8"/>
          <p:cNvSpPr txBox="1">
            <a:spLocks noChangeArrowheads="1"/>
          </p:cNvSpPr>
          <p:nvPr/>
        </p:nvSpPr>
        <p:spPr bwMode="auto">
          <a:xfrm>
            <a:off x="46038" y="6542088"/>
            <a:ext cx="3714750" cy="274637"/>
          </a:xfrm>
          <a:prstGeom prst="rect">
            <a:avLst/>
          </a:prstGeom>
          <a:noFill/>
          <a:ln w="12700">
            <a:noFill/>
            <a:miter lim="800000"/>
            <a:headEnd type="none" w="sm" len="sm"/>
            <a:tailEnd type="none" w="sm" len="sm"/>
          </a:ln>
        </p:spPr>
        <p:txBody>
          <a:bodyPr>
            <a:spAutoFit/>
          </a:bodyPr>
          <a:lstStyle/>
          <a:p>
            <a:pPr eaLnBrk="0" hangingPunct="0"/>
            <a:r>
              <a:rPr lang="en-US" altLang="en-US" sz="1200" b="0">
                <a:solidFill>
                  <a:srgbClr val="000000"/>
                </a:solidFill>
              </a:rPr>
              <a:t>Source: OECD Health Data 2014.</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p:cNvSpPr>
            <a:spLocks noGrp="1"/>
          </p:cNvSpPr>
          <p:nvPr>
            <p:ph type="sldNum" sz="quarter" idx="12"/>
          </p:nvPr>
        </p:nvSpPr>
        <p:spPr/>
        <p:txBody>
          <a:bodyPr/>
          <a:lstStyle/>
          <a:p>
            <a:pPr>
              <a:defRPr/>
            </a:pPr>
            <a:fld id="{224131D6-90CA-4A0C-8180-442444FDF4EC}" type="slidenum">
              <a:rPr lang="en-US" smtClean="0"/>
              <a:pPr>
                <a:defRPr/>
              </a:pPr>
              <a:t>37</a:t>
            </a:fld>
            <a:endParaRPr lang="en-US"/>
          </a:p>
        </p:txBody>
      </p:sp>
      <p:sp>
        <p:nvSpPr>
          <p:cNvPr id="5" name="Rectangle 3"/>
          <p:cNvSpPr txBox="1">
            <a:spLocks/>
          </p:cNvSpPr>
          <p:nvPr/>
        </p:nvSpPr>
        <p:spPr>
          <a:xfrm>
            <a:off x="3175" y="258762"/>
            <a:ext cx="9149966" cy="754053"/>
          </a:xfrm>
          <a:prstGeom prst="rect">
            <a:avLst/>
          </a:prstGeom>
          <a:noFill/>
          <a:ln>
            <a:miter lim="800000"/>
          </a:ln>
        </p:spPr>
        <p:txBody>
          <a:bodyPr vert="horz" wrap="square" lIns="91440" tIns="91440" rIns="91440" bIns="45720" rtlCol="0" anchor="t" anchorCtr="1">
            <a:spAutoFit/>
          </a:bodyPr>
          <a:lstStyle>
            <a:lvl1pPr marL="0" indent="0" algn="ctr" defTabSz="914400" rtl="0" eaLnBrk="0" fontAlgn="base" hangingPunct="0">
              <a:lnSpc>
                <a:spcPct val="100000"/>
              </a:lnSpc>
              <a:spcBef>
                <a:spcPct val="0"/>
              </a:spcBef>
              <a:spcAft>
                <a:spcPct val="0"/>
              </a:spcAft>
              <a:buClrTx/>
              <a:buSzTx/>
              <a:buFontTx/>
              <a:buNone/>
              <a:defRPr kumimoji="0" sz="2400" b="0" i="0" u="none" smtId="4294967295">
                <a:solidFill>
                  <a:schemeClr val="tx2"/>
                </a:solidFill>
                <a:latin typeface="Arial"/>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000" b="1" i="0" u="none" strike="noStrike" kern="1200" cap="none" spc="0" normalizeH="0" baseline="0" noProof="0" dirty="0" err="1">
                <a:ln>
                  <a:noFill/>
                </a:ln>
                <a:solidFill>
                  <a:schemeClr val="tx2"/>
                </a:solidFill>
                <a:effectLst/>
                <a:uLnTx/>
                <a:uFillTx/>
                <a:latin typeface="Arial"/>
                <a:ea typeface="Arial"/>
                <a:cs typeface="+mj-cs"/>
              </a:rPr>
              <a:t>Problemas</a:t>
            </a:r>
            <a:r>
              <a:rPr kumimoji="0" lang="en-US" altLang="en-US" sz="2000" b="1" i="0" u="none" strike="noStrike" kern="1200" cap="none" spc="0" normalizeH="0" baseline="0" noProof="0" dirty="0">
                <a:ln>
                  <a:noFill/>
                </a:ln>
                <a:solidFill>
                  <a:schemeClr val="tx2"/>
                </a:solidFill>
                <a:effectLst/>
                <a:uLnTx/>
                <a:uFillTx/>
                <a:latin typeface="Arial"/>
                <a:ea typeface="Arial"/>
                <a:cs typeface="+mj-cs"/>
              </a:rPr>
              <a:t> </a:t>
            </a:r>
            <a:r>
              <a:rPr kumimoji="0" lang="en-US" altLang="en-US" sz="2000" b="1" i="0" u="none" strike="noStrike" kern="1200" cap="none" spc="0" normalizeH="0" baseline="0" noProof="0" dirty="0" err="1">
                <a:ln>
                  <a:noFill/>
                </a:ln>
                <a:solidFill>
                  <a:schemeClr val="tx2"/>
                </a:solidFill>
                <a:effectLst/>
                <a:uLnTx/>
                <a:uFillTx/>
                <a:latin typeface="Arial"/>
                <a:ea typeface="Arial"/>
                <a:cs typeface="+mj-cs"/>
              </a:rPr>
              <a:t>Sérios</a:t>
            </a:r>
            <a:r>
              <a:rPr kumimoji="0" lang="en-US" altLang="en-US" sz="2000" b="1" i="0" u="none" strike="noStrike" kern="1200" cap="none" spc="0" normalizeH="0" baseline="0" noProof="0" dirty="0">
                <a:ln>
                  <a:noFill/>
                </a:ln>
                <a:solidFill>
                  <a:schemeClr val="tx2"/>
                </a:solidFill>
                <a:effectLst/>
                <a:uLnTx/>
                <a:uFillTx/>
                <a:latin typeface="Arial"/>
                <a:ea typeface="Arial"/>
                <a:cs typeface="+mj-cs"/>
              </a:rPr>
              <a:t> para </a:t>
            </a:r>
            <a:r>
              <a:rPr kumimoji="0" lang="en-US" altLang="en-US" sz="2000" b="1" i="0" u="none" strike="noStrike" kern="1200" cap="none" spc="0" normalizeH="0" baseline="0" noProof="0" dirty="0" err="1">
                <a:ln>
                  <a:noFill/>
                </a:ln>
                <a:solidFill>
                  <a:schemeClr val="tx2"/>
                </a:solidFill>
                <a:effectLst/>
                <a:uLnTx/>
                <a:uFillTx/>
                <a:latin typeface="Arial"/>
                <a:ea typeface="Arial"/>
                <a:cs typeface="+mj-cs"/>
              </a:rPr>
              <a:t>Pagar</a:t>
            </a:r>
            <a:r>
              <a:rPr kumimoji="0" lang="en-US" altLang="en-US" sz="2000" b="1" i="0" u="none" strike="noStrike" kern="1200" cap="none" spc="0" normalizeH="0" baseline="0" noProof="0" dirty="0">
                <a:ln>
                  <a:noFill/>
                </a:ln>
                <a:solidFill>
                  <a:schemeClr val="tx2"/>
                </a:solidFill>
                <a:effectLst/>
                <a:uLnTx/>
                <a:uFillTx/>
                <a:latin typeface="Arial"/>
                <a:ea typeface="Arial"/>
                <a:cs typeface="+mj-cs"/>
              </a:rPr>
              <a:t> </a:t>
            </a:r>
            <a:r>
              <a:rPr kumimoji="0" lang="en-US" altLang="en-US" sz="2000" b="1" i="0" u="none" strike="noStrike" kern="1200" cap="none" spc="0" normalizeH="0" baseline="0" noProof="0" dirty="0" err="1">
                <a:ln>
                  <a:noFill/>
                </a:ln>
                <a:solidFill>
                  <a:schemeClr val="tx2"/>
                </a:solidFill>
                <a:effectLst/>
                <a:uLnTx/>
                <a:uFillTx/>
                <a:latin typeface="Arial"/>
                <a:ea typeface="Arial"/>
                <a:cs typeface="+mj-cs"/>
              </a:rPr>
              <a:t>ou</a:t>
            </a:r>
            <a:r>
              <a:rPr kumimoji="0" lang="en-US" altLang="en-US" sz="2000" b="1" i="0" u="none" strike="noStrike" kern="1200" cap="none" spc="0" normalizeH="0" baseline="0" noProof="0" dirty="0">
                <a:ln>
                  <a:noFill/>
                </a:ln>
                <a:solidFill>
                  <a:schemeClr val="tx2"/>
                </a:solidFill>
                <a:effectLst/>
                <a:uLnTx/>
                <a:uFillTx/>
                <a:latin typeface="Arial"/>
                <a:ea typeface="Arial"/>
                <a:cs typeface="+mj-cs"/>
              </a:rPr>
              <a:t> </a:t>
            </a:r>
            <a:r>
              <a:rPr kumimoji="0" lang="en-US" altLang="en-US" sz="2000" b="1" i="0" u="none" strike="noStrike" kern="1200" cap="none" spc="0" normalizeH="0" baseline="0" noProof="0" dirty="0" err="1">
                <a:ln>
                  <a:noFill/>
                </a:ln>
                <a:solidFill>
                  <a:schemeClr val="tx2"/>
                </a:solidFill>
                <a:effectLst/>
                <a:uLnTx/>
                <a:uFillTx/>
                <a:latin typeface="Arial"/>
                <a:ea typeface="Arial"/>
                <a:cs typeface="+mj-cs"/>
              </a:rPr>
              <a:t>Impossibilidade</a:t>
            </a:r>
            <a:r>
              <a:rPr kumimoji="0" lang="en-US" altLang="en-US" sz="2000" b="1" i="0" u="none" strike="noStrike" kern="1200" cap="none" spc="0" normalizeH="0" baseline="0" noProof="0" dirty="0">
                <a:ln>
                  <a:noFill/>
                </a:ln>
                <a:solidFill>
                  <a:schemeClr val="tx2"/>
                </a:solidFill>
                <a:effectLst/>
                <a:uLnTx/>
                <a:uFillTx/>
                <a:latin typeface="Arial"/>
                <a:ea typeface="Arial"/>
                <a:cs typeface="+mj-cs"/>
              </a:rPr>
              <a:t> de </a:t>
            </a:r>
            <a:r>
              <a:rPr kumimoji="0" lang="en-US" altLang="en-US" sz="2000" b="1" i="0" u="none" strike="noStrike" kern="1200" cap="none" spc="0" normalizeH="0" baseline="0" noProof="0" dirty="0" err="1">
                <a:ln>
                  <a:noFill/>
                </a:ln>
                <a:solidFill>
                  <a:schemeClr val="tx2"/>
                </a:solidFill>
                <a:effectLst/>
                <a:uLnTx/>
                <a:uFillTx/>
                <a:latin typeface="Arial"/>
                <a:ea typeface="Arial"/>
                <a:cs typeface="+mj-cs"/>
              </a:rPr>
              <a:t>Pagar</a:t>
            </a:r>
            <a:r>
              <a:rPr kumimoji="0" lang="en-US" altLang="en-US" sz="2000" b="1" i="0" u="none" strike="noStrike" kern="1200" cap="none" spc="0" normalizeH="0" baseline="0" noProof="0" dirty="0">
                <a:ln>
                  <a:noFill/>
                </a:ln>
                <a:solidFill>
                  <a:schemeClr val="tx2"/>
                </a:solidFill>
                <a:effectLst/>
                <a:uLnTx/>
                <a:uFillTx/>
                <a:latin typeface="Arial"/>
                <a:ea typeface="Arial"/>
                <a:cs typeface="+mj-cs"/>
              </a:rPr>
              <a:t> </a:t>
            </a:r>
            <a:r>
              <a:rPr kumimoji="0" lang="en-US" altLang="en-US" sz="2000" b="1" i="0" u="none" strike="noStrike" kern="1200" cap="none" spc="0" normalizeH="0" baseline="0" noProof="0" dirty="0" err="1">
                <a:ln>
                  <a:noFill/>
                </a:ln>
                <a:solidFill>
                  <a:schemeClr val="tx2"/>
                </a:solidFill>
                <a:effectLst/>
                <a:uLnTx/>
                <a:uFillTx/>
                <a:latin typeface="Arial"/>
                <a:ea typeface="Arial"/>
                <a:cs typeface="+mj-cs"/>
              </a:rPr>
              <a:t>Despesas</a:t>
            </a:r>
            <a:r>
              <a:rPr kumimoji="0" lang="en-US" altLang="en-US" sz="2000" b="1" i="0" u="none" strike="noStrike" kern="1200" cap="none" spc="0" normalizeH="0" baseline="0" noProof="0" dirty="0">
                <a:ln>
                  <a:noFill/>
                </a:ln>
                <a:solidFill>
                  <a:schemeClr val="tx2"/>
                </a:solidFill>
                <a:effectLst/>
                <a:uLnTx/>
                <a:uFillTx/>
                <a:latin typeface="Arial"/>
                <a:ea typeface="Arial"/>
                <a:cs typeface="+mj-cs"/>
              </a:rPr>
              <a:t> com </a:t>
            </a:r>
            <a:r>
              <a:rPr kumimoji="0" lang="en-US" altLang="en-US" sz="2000" b="1" i="0" u="none" strike="noStrike" kern="1200" cap="none" spc="0" normalizeH="0" baseline="0" noProof="0" dirty="0" err="1">
                <a:ln>
                  <a:noFill/>
                </a:ln>
                <a:solidFill>
                  <a:schemeClr val="tx2"/>
                </a:solidFill>
                <a:effectLst/>
                <a:uLnTx/>
                <a:uFillTx/>
                <a:latin typeface="Arial"/>
                <a:ea typeface="Arial"/>
                <a:cs typeface="+mj-cs"/>
              </a:rPr>
              <a:t>Saúde</a:t>
            </a:r>
            <a:r>
              <a:rPr kumimoji="0" lang="en-US" altLang="en-US" sz="2000" b="1" i="0" u="none" strike="noStrike" kern="1200" cap="none" spc="0" normalizeH="0" baseline="0" noProof="0" dirty="0">
                <a:ln>
                  <a:noFill/>
                </a:ln>
                <a:solidFill>
                  <a:schemeClr val="tx2"/>
                </a:solidFill>
                <a:effectLst/>
                <a:uLnTx/>
                <a:uFillTx/>
                <a:latin typeface="Arial"/>
                <a:ea typeface="Arial"/>
                <a:cs typeface="+mj-cs"/>
              </a:rPr>
              <a:t> </a:t>
            </a:r>
          </a:p>
        </p:txBody>
      </p:sp>
      <p:pic>
        <p:nvPicPr>
          <p:cNvPr id="6" name="Picture 6" descr="chart.jpg"/>
          <p:cNvPicPr/>
          <p:nvPr/>
        </p:nvPicPr>
        <p:blipFill dpi="0">
          <a:blip r:embed="rId2" cstate="print"/>
          <a:stretch>
            <a:fillRect/>
          </a:stretch>
        </p:blipFill>
        <p:spPr>
          <a:xfrm>
            <a:off x="119062" y="1143000"/>
            <a:ext cx="9024938" cy="4878288"/>
          </a:xfrm>
          <a:prstGeom prst="rect">
            <a:avLst/>
          </a:prstGeom>
          <a:noFill/>
          <a:ln>
            <a:noFill/>
            <a:miter lim="800000"/>
          </a:ln>
        </p:spPr>
      </p:pic>
      <p:sp>
        <p:nvSpPr>
          <p:cNvPr id="7" name="TextBox 8"/>
          <p:cNvSpPr/>
          <p:nvPr/>
        </p:nvSpPr>
        <p:spPr>
          <a:xfrm>
            <a:off x="0" y="914400"/>
            <a:ext cx="8848040" cy="244084"/>
          </a:xfrm>
          <a:prstGeom prst="rect">
            <a:avLst/>
          </a:prstGeom>
          <a:noFill/>
          <a:ln>
            <a:noFill/>
            <a:miter lim="800000"/>
          </a:ln>
        </p:spPr>
        <p:txBody>
          <a:bodyPr>
            <a:spAutoFit/>
          </a:bodyPr>
          <a:lstStyle>
            <a:lvl1pPr marL="0" indent="0" algn="l" defTabSz="914400" rtl="0" eaLnBrk="0" fontAlgn="base" hangingPunct="0">
              <a:lnSpc>
                <a:spcPct val="100000"/>
              </a:lnSpc>
              <a:spcBef>
                <a:spcPct val="0"/>
              </a:spcBef>
              <a:spcAft>
                <a:spcPct val="0"/>
              </a:spcAft>
              <a:buClrTx/>
              <a:buSzTx/>
              <a:buFontTx/>
              <a:buNone/>
              <a:defRPr kumimoji="0" sz="1800" b="0" i="0" u="none" smtId="4294967295">
                <a:solidFill>
                  <a:schemeClr val="tx1"/>
                </a:solidFill>
                <a:latin typeface="Arial Black" pitchFamily="34" charset="0"/>
              </a:defRPr>
            </a:lvl1pPr>
            <a:lvl2pPr marL="457200" indent="0" algn="l" defTabSz="914400" rtl="0" eaLnBrk="0" fontAlgn="base" hangingPunct="0">
              <a:lnSpc>
                <a:spcPct val="100000"/>
              </a:lnSpc>
              <a:spcBef>
                <a:spcPct val="0"/>
              </a:spcBef>
              <a:spcAft>
                <a:spcPct val="0"/>
              </a:spcAft>
              <a:buClrTx/>
              <a:buSzTx/>
              <a:buFontTx/>
              <a:buNone/>
              <a:defRPr kumimoji="0" sz="1800" b="0" i="0" u="none" smtId="4294967295">
                <a:solidFill>
                  <a:schemeClr val="tx1"/>
                </a:solidFill>
                <a:latin typeface="Arial Black" pitchFamily="34" charset="0"/>
              </a:defRPr>
            </a:lvl2pPr>
            <a:lvl3pPr marL="914400" indent="0" algn="l" defTabSz="914400" rtl="0" eaLnBrk="0" fontAlgn="base" hangingPunct="0">
              <a:lnSpc>
                <a:spcPct val="100000"/>
              </a:lnSpc>
              <a:spcBef>
                <a:spcPct val="0"/>
              </a:spcBef>
              <a:spcAft>
                <a:spcPct val="0"/>
              </a:spcAft>
              <a:buClrTx/>
              <a:buSzTx/>
              <a:buFontTx/>
              <a:buNone/>
              <a:defRPr kumimoji="0" sz="1800" b="0" i="0" u="none" smtId="4294967295">
                <a:solidFill>
                  <a:schemeClr val="tx1"/>
                </a:solidFill>
                <a:latin typeface="Arial Black" pitchFamily="34" charset="0"/>
              </a:defRPr>
            </a:lvl3pPr>
            <a:lvl4pPr marL="1371600" indent="0" algn="l" defTabSz="914400" rtl="0" eaLnBrk="0" fontAlgn="base" hangingPunct="0">
              <a:lnSpc>
                <a:spcPct val="100000"/>
              </a:lnSpc>
              <a:spcBef>
                <a:spcPct val="0"/>
              </a:spcBef>
              <a:spcAft>
                <a:spcPct val="0"/>
              </a:spcAft>
              <a:buClrTx/>
              <a:buSzTx/>
              <a:buFontTx/>
              <a:buNone/>
              <a:defRPr kumimoji="0" sz="1800" b="0" i="0" u="none" smtId="4294967295">
                <a:solidFill>
                  <a:schemeClr val="tx1"/>
                </a:solidFill>
                <a:latin typeface="Arial Black" pitchFamily="34" charset="0"/>
              </a:defRPr>
            </a:lvl4pPr>
            <a:lvl5pPr marL="1828800" indent="0" algn="l" defTabSz="914400" rtl="0" eaLnBrk="0" fontAlgn="base" hangingPunct="0">
              <a:lnSpc>
                <a:spcPct val="100000"/>
              </a:lnSpc>
              <a:spcBef>
                <a:spcPct val="0"/>
              </a:spcBef>
              <a:spcAft>
                <a:spcPct val="0"/>
              </a:spcAft>
              <a:buClrTx/>
              <a:buSzTx/>
              <a:buFontTx/>
              <a:buNone/>
              <a:defRPr kumimoji="0" sz="1800" b="0" i="0" u="none" smtId="4294967295">
                <a:solidFill>
                  <a:schemeClr val="tx1"/>
                </a:solidFill>
                <a:latin typeface="Arial Black" pitchFamily="34" charset="0"/>
              </a:defRPr>
            </a:lvl5pPr>
          </a:lstStyle>
          <a:p>
            <a:pPr marL="0" lvl="0" indent="0" eaLnBrk="1" hangingPunct="1"/>
            <a:r>
              <a:rPr sz="1000" b="1">
                <a:latin typeface="Arial"/>
                <a:ea typeface="Arial"/>
              </a:rPr>
              <a:t>Percent of adults age 18 and older</a:t>
            </a:r>
          </a:p>
        </p:txBody>
      </p:sp>
      <p:sp>
        <p:nvSpPr>
          <p:cNvPr id="8" name="Rectangle 3"/>
          <p:cNvSpPr/>
          <p:nvPr/>
        </p:nvSpPr>
        <p:spPr>
          <a:xfrm>
            <a:off x="149225" y="5791200"/>
            <a:ext cx="7775405" cy="747507"/>
          </a:xfrm>
          <a:prstGeom prst="rect">
            <a:avLst/>
          </a:prstGeom>
          <a:noFill/>
          <a:ln>
            <a:noFill/>
            <a:miter lim="800000"/>
          </a:ln>
        </p:spPr>
        <p:txBody>
          <a:bodyPr tIns="91440">
            <a:spAutoFit/>
          </a:bodyPr>
          <a:lstStyle>
            <a:lvl1pPr marL="0" indent="0" algn="l" defTabSz="914400" rtl="0" eaLnBrk="0" fontAlgn="base" hangingPunct="0">
              <a:lnSpc>
                <a:spcPct val="100000"/>
              </a:lnSpc>
              <a:spcBef>
                <a:spcPct val="0"/>
              </a:spcBef>
              <a:spcAft>
                <a:spcPct val="0"/>
              </a:spcAft>
              <a:buClrTx/>
              <a:buSzTx/>
              <a:buFontTx/>
              <a:buNone/>
              <a:defRPr kumimoji="0" sz="1800" b="0" i="0" u="none" smtId="4294967295">
                <a:solidFill>
                  <a:schemeClr val="tx1"/>
                </a:solidFill>
                <a:latin typeface="Arial Black" pitchFamily="34" charset="0"/>
              </a:defRPr>
            </a:lvl1pPr>
            <a:lvl2pPr marL="457200" indent="0" algn="l" defTabSz="914400" rtl="0" eaLnBrk="0" fontAlgn="base" hangingPunct="0">
              <a:lnSpc>
                <a:spcPct val="100000"/>
              </a:lnSpc>
              <a:spcBef>
                <a:spcPct val="0"/>
              </a:spcBef>
              <a:spcAft>
                <a:spcPct val="0"/>
              </a:spcAft>
              <a:buClrTx/>
              <a:buSzTx/>
              <a:buFontTx/>
              <a:buNone/>
              <a:defRPr kumimoji="0" sz="1800" b="0" i="0" u="none" smtId="4294967295">
                <a:solidFill>
                  <a:schemeClr val="tx1"/>
                </a:solidFill>
                <a:latin typeface="Arial Black" pitchFamily="34" charset="0"/>
              </a:defRPr>
            </a:lvl2pPr>
            <a:lvl3pPr marL="914400" indent="0" algn="l" defTabSz="914400" rtl="0" eaLnBrk="0" fontAlgn="base" hangingPunct="0">
              <a:lnSpc>
                <a:spcPct val="100000"/>
              </a:lnSpc>
              <a:spcBef>
                <a:spcPct val="0"/>
              </a:spcBef>
              <a:spcAft>
                <a:spcPct val="0"/>
              </a:spcAft>
              <a:buClrTx/>
              <a:buSzTx/>
              <a:buFontTx/>
              <a:buNone/>
              <a:defRPr kumimoji="0" sz="1800" b="0" i="0" u="none" smtId="4294967295">
                <a:solidFill>
                  <a:schemeClr val="tx1"/>
                </a:solidFill>
                <a:latin typeface="Arial Black" pitchFamily="34" charset="0"/>
              </a:defRPr>
            </a:lvl3pPr>
            <a:lvl4pPr marL="1371600" indent="0" algn="l" defTabSz="914400" rtl="0" eaLnBrk="0" fontAlgn="base" hangingPunct="0">
              <a:lnSpc>
                <a:spcPct val="100000"/>
              </a:lnSpc>
              <a:spcBef>
                <a:spcPct val="0"/>
              </a:spcBef>
              <a:spcAft>
                <a:spcPct val="0"/>
              </a:spcAft>
              <a:buClrTx/>
              <a:buSzTx/>
              <a:buFontTx/>
              <a:buNone/>
              <a:defRPr kumimoji="0" sz="1800" b="0" i="0" u="none" smtId="4294967295">
                <a:solidFill>
                  <a:schemeClr val="tx1"/>
                </a:solidFill>
                <a:latin typeface="Arial Black" pitchFamily="34" charset="0"/>
              </a:defRPr>
            </a:lvl4pPr>
            <a:lvl5pPr marL="1828800" indent="0" algn="l" defTabSz="914400" rtl="0" eaLnBrk="0" fontAlgn="base" hangingPunct="0">
              <a:lnSpc>
                <a:spcPct val="100000"/>
              </a:lnSpc>
              <a:spcBef>
                <a:spcPct val="0"/>
              </a:spcBef>
              <a:spcAft>
                <a:spcPct val="0"/>
              </a:spcAft>
              <a:buClrTx/>
              <a:buSzTx/>
              <a:buFontTx/>
              <a:buNone/>
              <a:defRPr kumimoji="0" sz="1800" b="0" i="0" u="none" smtId="4294967295">
                <a:solidFill>
                  <a:schemeClr val="tx1"/>
                </a:solidFill>
                <a:latin typeface="Arial Black" pitchFamily="34" charset="0"/>
              </a:defRPr>
            </a:lvl5pPr>
          </a:lstStyle>
          <a:p>
            <a:pPr marL="0" lvl="0" indent="0" eaLnBrk="1" hangingPunct="1"/>
            <a:r>
              <a:rPr sz="800" b="1">
                <a:latin typeface="Arial"/>
                <a:ea typeface="Arial"/>
              </a:rPr>
              <a:t>Source: 2013 International Health Policy Survey in Eleven Countries</a:t>
            </a:r>
          </a:p>
          <a:p>
            <a:pPr marL="0" lvl="0" indent="0" eaLnBrk="1" hangingPunct="1"/>
            <a:r>
              <a:rPr sz="800" b="1">
                <a:latin typeface="Arial"/>
                <a:ea typeface="Arial"/>
              </a:rPr>
              <a:t>
Data collection:  Social Science Research Solutions</a:t>
            </a:r>
          </a:p>
          <a:p>
            <a:pPr marL="0" lvl="0" indent="0" eaLnBrk="1" hangingPunct="1"/>
            <a:r>
              <a:rPr sz="800" b="1">
                <a:latin typeface="Arial"/>
                <a:ea typeface="Arial"/>
              </a:rPr>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611560" y="476672"/>
            <a:ext cx="7560840" cy="369332"/>
          </a:xfrm>
          <a:prstGeom prst="rect">
            <a:avLst/>
          </a:prstGeom>
          <a:noFill/>
        </p:spPr>
        <p:txBody>
          <a:bodyPr wrap="square" rtlCol="0">
            <a:spAutoFit/>
          </a:bodyPr>
          <a:lstStyle/>
          <a:p>
            <a:r>
              <a:rPr lang="pt-BR" dirty="0"/>
              <a:t>Tempos de Crise, Tempos de Reflexão </a:t>
            </a:r>
          </a:p>
        </p:txBody>
      </p:sp>
      <p:sp>
        <p:nvSpPr>
          <p:cNvPr id="3" name="CaixaDeTexto 2"/>
          <p:cNvSpPr txBox="1"/>
          <p:nvPr/>
        </p:nvSpPr>
        <p:spPr>
          <a:xfrm>
            <a:off x="755576" y="2492896"/>
            <a:ext cx="7128792" cy="923330"/>
          </a:xfrm>
          <a:prstGeom prst="rect">
            <a:avLst/>
          </a:prstGeom>
          <a:noFill/>
        </p:spPr>
        <p:txBody>
          <a:bodyPr wrap="square" rtlCol="0">
            <a:spAutoFit/>
          </a:bodyPr>
          <a:lstStyle/>
          <a:p>
            <a:r>
              <a:rPr lang="pt-BR" dirty="0"/>
              <a:t>Principal Problema do SUS é o </a:t>
            </a:r>
            <a:r>
              <a:rPr lang="pt-BR" dirty="0" err="1"/>
              <a:t>Subfinanciamento</a:t>
            </a:r>
            <a:r>
              <a:rPr lang="pt-BR" dirty="0"/>
              <a:t> </a:t>
            </a:r>
          </a:p>
          <a:p>
            <a:endParaRPr lang="pt-BR" dirty="0"/>
          </a:p>
          <a:p>
            <a:r>
              <a:rPr lang="pt-BR" dirty="0"/>
              <a:t>Principal Problema do Sistema de Saúde no Brasil é a Privatização </a:t>
            </a:r>
          </a:p>
        </p:txBody>
      </p:sp>
    </p:spTree>
    <p:extLst>
      <p:ext uri="{BB962C8B-B14F-4D97-AF65-F5344CB8AC3E}">
        <p14:creationId xmlns:p14="http://schemas.microsoft.com/office/powerpoint/2010/main" val="18976782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1475656" y="2636912"/>
            <a:ext cx="6120680" cy="369332"/>
          </a:xfrm>
          <a:prstGeom prst="rect">
            <a:avLst/>
          </a:prstGeom>
          <a:noFill/>
        </p:spPr>
        <p:txBody>
          <a:bodyPr wrap="square" rtlCol="0">
            <a:spAutoFit/>
          </a:bodyPr>
          <a:lstStyle/>
          <a:p>
            <a:r>
              <a:rPr lang="pt-BR" dirty="0">
                <a:hlinkClick r:id="rId2"/>
              </a:rPr>
              <a:t>ligiabahia55@gmail.com</a:t>
            </a:r>
            <a:r>
              <a:rPr lang="pt-BR" dirty="0"/>
              <a:t> </a:t>
            </a:r>
          </a:p>
        </p:txBody>
      </p:sp>
    </p:spTree>
    <p:extLst>
      <p:ext uri="{BB962C8B-B14F-4D97-AF65-F5344CB8AC3E}">
        <p14:creationId xmlns:p14="http://schemas.microsoft.com/office/powerpoint/2010/main" val="388301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323850" y="188913"/>
            <a:ext cx="3311525" cy="338554"/>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spcBef>
                <a:spcPct val="50000"/>
              </a:spcBef>
            </a:pPr>
            <a:r>
              <a:rPr lang="pt-BR" sz="1600">
                <a:latin typeface="Arial" pitchFamily="34" charset="0"/>
                <a:cs typeface="Arial" pitchFamily="34" charset="0"/>
              </a:rPr>
              <a:t>Modelos de Sistemas de Saúde </a:t>
            </a:r>
            <a:endParaRPr lang="en-US" sz="1600">
              <a:latin typeface="Arial" pitchFamily="34" charset="0"/>
              <a:cs typeface="Arial" pitchFamily="34" charset="0"/>
            </a:endParaRPr>
          </a:p>
        </p:txBody>
      </p:sp>
      <p:sp>
        <p:nvSpPr>
          <p:cNvPr id="61444" name="Text Box 4"/>
          <p:cNvSpPr txBox="1">
            <a:spLocks noChangeArrowheads="1"/>
          </p:cNvSpPr>
          <p:nvPr/>
        </p:nvSpPr>
        <p:spPr bwMode="auto">
          <a:xfrm>
            <a:off x="468313" y="1557338"/>
            <a:ext cx="1582737" cy="947737"/>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pPr>
            <a:r>
              <a:rPr lang="pt-BR" sz="1600">
                <a:latin typeface="Arial" pitchFamily="34" charset="0"/>
                <a:cs typeface="Arial" pitchFamily="34" charset="0"/>
              </a:rPr>
              <a:t>Universal </a:t>
            </a:r>
          </a:p>
          <a:p>
            <a:pPr algn="ctr">
              <a:spcBef>
                <a:spcPct val="50000"/>
              </a:spcBef>
            </a:pPr>
            <a:r>
              <a:rPr lang="pt-BR" sz="1600">
                <a:latin typeface="Arial" pitchFamily="34" charset="0"/>
                <a:cs typeface="Arial" pitchFamily="34" charset="0"/>
              </a:rPr>
              <a:t>Reino Unido (Inglaterra</a:t>
            </a:r>
            <a:endParaRPr lang="en-US" sz="1600">
              <a:latin typeface="Arial" pitchFamily="34" charset="0"/>
              <a:cs typeface="Arial" pitchFamily="34" charset="0"/>
            </a:endParaRPr>
          </a:p>
        </p:txBody>
      </p:sp>
      <p:sp>
        <p:nvSpPr>
          <p:cNvPr id="61445" name="Text Box 5"/>
          <p:cNvSpPr txBox="1">
            <a:spLocks noChangeArrowheads="1"/>
          </p:cNvSpPr>
          <p:nvPr/>
        </p:nvSpPr>
        <p:spPr bwMode="auto">
          <a:xfrm>
            <a:off x="2339975" y="1628775"/>
            <a:ext cx="3671888" cy="1069975"/>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pPr>
            <a:r>
              <a:rPr lang="pt-BR" sz="1600">
                <a:latin typeface="Arial" pitchFamily="34" charset="0"/>
                <a:cs typeface="Arial" pitchFamily="34" charset="0"/>
              </a:rPr>
              <a:t>Per Capita (Generalistas)</a:t>
            </a:r>
          </a:p>
          <a:p>
            <a:pPr algn="ctr">
              <a:spcBef>
                <a:spcPct val="50000"/>
              </a:spcBef>
            </a:pPr>
            <a:r>
              <a:rPr lang="pt-BR" sz="1600">
                <a:latin typeface="Arial" pitchFamily="34" charset="0"/>
                <a:cs typeface="Arial" pitchFamily="34" charset="0"/>
              </a:rPr>
              <a:t>Salário (Especialistas)</a:t>
            </a:r>
          </a:p>
          <a:p>
            <a:pPr algn="ctr">
              <a:spcBef>
                <a:spcPct val="50000"/>
              </a:spcBef>
            </a:pPr>
            <a:r>
              <a:rPr lang="pt-BR" sz="1600">
                <a:latin typeface="Arial" pitchFamily="34" charset="0"/>
                <a:cs typeface="Arial" pitchFamily="34" charset="0"/>
              </a:rPr>
              <a:t>Valor Elevado </a:t>
            </a:r>
            <a:endParaRPr lang="en-US" sz="1600">
              <a:latin typeface="Arial" pitchFamily="34" charset="0"/>
              <a:cs typeface="Arial" pitchFamily="34" charset="0"/>
            </a:endParaRPr>
          </a:p>
        </p:txBody>
      </p:sp>
      <p:sp>
        <p:nvSpPr>
          <p:cNvPr id="61446" name="Text Box 6"/>
          <p:cNvSpPr txBox="1">
            <a:spLocks noChangeArrowheads="1"/>
          </p:cNvSpPr>
          <p:nvPr/>
        </p:nvSpPr>
        <p:spPr bwMode="auto">
          <a:xfrm>
            <a:off x="6372225" y="1916113"/>
            <a:ext cx="2520950" cy="336550"/>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pPr>
            <a:r>
              <a:rPr lang="pt-BR" sz="1600">
                <a:latin typeface="Arial" pitchFamily="34" charset="0"/>
                <a:cs typeface="Arial" pitchFamily="34" charset="0"/>
              </a:rPr>
              <a:t>Planejamento Estatal </a:t>
            </a:r>
            <a:endParaRPr lang="en-US" sz="1600">
              <a:latin typeface="Arial" pitchFamily="34" charset="0"/>
              <a:cs typeface="Arial" pitchFamily="34" charset="0"/>
            </a:endParaRPr>
          </a:p>
        </p:txBody>
      </p:sp>
      <p:sp>
        <p:nvSpPr>
          <p:cNvPr id="61447" name="Text Box 7"/>
          <p:cNvSpPr txBox="1">
            <a:spLocks noChangeArrowheads="1"/>
          </p:cNvSpPr>
          <p:nvPr/>
        </p:nvSpPr>
        <p:spPr bwMode="auto">
          <a:xfrm>
            <a:off x="0" y="836712"/>
            <a:ext cx="2160588" cy="338554"/>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pPr>
            <a:r>
              <a:rPr lang="pt-BR" sz="1600">
                <a:latin typeface="Arial" pitchFamily="34" charset="0"/>
                <a:cs typeface="Arial" pitchFamily="34" charset="0"/>
              </a:rPr>
              <a:t>Tipo de Sistema </a:t>
            </a:r>
            <a:endParaRPr lang="en-US" sz="1600">
              <a:latin typeface="Arial" pitchFamily="34" charset="0"/>
              <a:cs typeface="Arial" pitchFamily="34" charset="0"/>
            </a:endParaRPr>
          </a:p>
        </p:txBody>
      </p:sp>
      <p:sp>
        <p:nvSpPr>
          <p:cNvPr id="61448" name="Text Box 8"/>
          <p:cNvSpPr txBox="1">
            <a:spLocks noChangeArrowheads="1"/>
          </p:cNvSpPr>
          <p:nvPr/>
        </p:nvSpPr>
        <p:spPr bwMode="auto">
          <a:xfrm>
            <a:off x="2916238" y="836613"/>
            <a:ext cx="2590800" cy="584775"/>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pPr>
            <a:r>
              <a:rPr lang="pt-BR" sz="1600">
                <a:latin typeface="Arial" pitchFamily="34" charset="0"/>
                <a:cs typeface="Arial" pitchFamily="34" charset="0"/>
              </a:rPr>
              <a:t>Modo de Remuneração/ Valor </a:t>
            </a:r>
            <a:endParaRPr lang="en-US" sz="1600">
              <a:latin typeface="Arial" pitchFamily="34" charset="0"/>
              <a:cs typeface="Arial" pitchFamily="34" charset="0"/>
            </a:endParaRPr>
          </a:p>
        </p:txBody>
      </p:sp>
      <p:sp>
        <p:nvSpPr>
          <p:cNvPr id="61449" name="Text Box 9"/>
          <p:cNvSpPr txBox="1">
            <a:spLocks noChangeArrowheads="1"/>
          </p:cNvSpPr>
          <p:nvPr/>
        </p:nvSpPr>
        <p:spPr bwMode="auto">
          <a:xfrm>
            <a:off x="6156325" y="620713"/>
            <a:ext cx="2771775" cy="830997"/>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pPr>
            <a:r>
              <a:rPr lang="pt-BR" sz="1600">
                <a:latin typeface="Arial" pitchFamily="34" charset="0"/>
                <a:cs typeface="Arial" pitchFamily="34" charset="0"/>
              </a:rPr>
              <a:t>Participação do Estado na Formação Profissionais de Saúde </a:t>
            </a:r>
            <a:endParaRPr lang="en-US" sz="1600">
              <a:latin typeface="Arial" pitchFamily="34" charset="0"/>
              <a:cs typeface="Arial" pitchFamily="34" charset="0"/>
            </a:endParaRPr>
          </a:p>
        </p:txBody>
      </p:sp>
      <p:sp>
        <p:nvSpPr>
          <p:cNvPr id="61450" name="Text Box 10"/>
          <p:cNvSpPr txBox="1">
            <a:spLocks noChangeArrowheads="1"/>
          </p:cNvSpPr>
          <p:nvPr/>
        </p:nvSpPr>
        <p:spPr bwMode="auto">
          <a:xfrm>
            <a:off x="250825" y="2852738"/>
            <a:ext cx="1584325" cy="703262"/>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pPr>
            <a:r>
              <a:rPr lang="pt-BR" sz="1600">
                <a:latin typeface="Arial" pitchFamily="34" charset="0"/>
                <a:cs typeface="Arial" pitchFamily="34" charset="0"/>
              </a:rPr>
              <a:t>Universal </a:t>
            </a:r>
          </a:p>
          <a:p>
            <a:pPr algn="ctr">
              <a:spcBef>
                <a:spcPct val="50000"/>
              </a:spcBef>
            </a:pPr>
            <a:r>
              <a:rPr lang="pt-BR" sz="1600">
                <a:latin typeface="Arial" pitchFamily="34" charset="0"/>
                <a:cs typeface="Arial" pitchFamily="34" charset="0"/>
              </a:rPr>
              <a:t>Escandinávia </a:t>
            </a:r>
            <a:endParaRPr lang="en-US" sz="1600">
              <a:latin typeface="Arial" pitchFamily="34" charset="0"/>
              <a:cs typeface="Arial" pitchFamily="34" charset="0"/>
            </a:endParaRPr>
          </a:p>
        </p:txBody>
      </p:sp>
      <p:sp>
        <p:nvSpPr>
          <p:cNvPr id="61451" name="Text Box 11"/>
          <p:cNvSpPr txBox="1">
            <a:spLocks noChangeArrowheads="1"/>
          </p:cNvSpPr>
          <p:nvPr/>
        </p:nvSpPr>
        <p:spPr bwMode="auto">
          <a:xfrm>
            <a:off x="2195513" y="2924175"/>
            <a:ext cx="4321175" cy="830997"/>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r>
              <a:rPr lang="pt-BR" sz="1600">
                <a:latin typeface="Arial" pitchFamily="34" charset="0"/>
                <a:cs typeface="Arial" pitchFamily="34" charset="0"/>
              </a:rPr>
              <a:t>Salário (Generalistas e Especialistas – </a:t>
            </a:r>
          </a:p>
          <a:p>
            <a:pPr algn="ctr"/>
            <a:r>
              <a:rPr lang="pt-BR" sz="1600">
                <a:latin typeface="Arial" pitchFamily="34" charset="0"/>
                <a:cs typeface="Arial" pitchFamily="34" charset="0"/>
              </a:rPr>
              <a:t>Especialistas &gt;Generalistas)</a:t>
            </a:r>
          </a:p>
          <a:p>
            <a:pPr algn="ctr"/>
            <a:r>
              <a:rPr lang="pt-BR" sz="1600">
                <a:latin typeface="Arial" pitchFamily="34" charset="0"/>
                <a:cs typeface="Arial" pitchFamily="34" charset="0"/>
              </a:rPr>
              <a:t>Menor Valor</a:t>
            </a:r>
            <a:endParaRPr lang="en-US" sz="1600">
              <a:latin typeface="Arial" pitchFamily="34" charset="0"/>
              <a:cs typeface="Arial" pitchFamily="34" charset="0"/>
            </a:endParaRPr>
          </a:p>
        </p:txBody>
      </p:sp>
      <p:sp>
        <p:nvSpPr>
          <p:cNvPr id="61452" name="Text Box 12"/>
          <p:cNvSpPr txBox="1">
            <a:spLocks noChangeArrowheads="1"/>
          </p:cNvSpPr>
          <p:nvPr/>
        </p:nvSpPr>
        <p:spPr bwMode="auto">
          <a:xfrm>
            <a:off x="6659563" y="2997200"/>
            <a:ext cx="2484437" cy="336550"/>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pPr>
            <a:r>
              <a:rPr lang="pt-BR" sz="1600">
                <a:latin typeface="Arial" pitchFamily="34" charset="0"/>
                <a:cs typeface="Arial" pitchFamily="34" charset="0"/>
              </a:rPr>
              <a:t>Planejamento Estatal </a:t>
            </a:r>
            <a:endParaRPr lang="en-US" sz="1600">
              <a:latin typeface="Arial" pitchFamily="34" charset="0"/>
              <a:cs typeface="Arial" pitchFamily="34" charset="0"/>
            </a:endParaRPr>
          </a:p>
        </p:txBody>
      </p:sp>
      <p:sp>
        <p:nvSpPr>
          <p:cNvPr id="61453" name="Text Box 13"/>
          <p:cNvSpPr txBox="1">
            <a:spLocks noChangeArrowheads="1"/>
          </p:cNvSpPr>
          <p:nvPr/>
        </p:nvSpPr>
        <p:spPr bwMode="auto">
          <a:xfrm>
            <a:off x="251520" y="4149725"/>
            <a:ext cx="1729680" cy="830997"/>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pt-BR" sz="1600" dirty="0">
                <a:latin typeface="Arial" pitchFamily="34" charset="0"/>
                <a:cs typeface="Arial" pitchFamily="34" charset="0"/>
              </a:rPr>
              <a:t>Seguro Social (Alemanha, França, Canadá;</a:t>
            </a:r>
            <a:endParaRPr lang="en-US" sz="1600" dirty="0">
              <a:latin typeface="Arial" pitchFamily="34" charset="0"/>
              <a:cs typeface="Arial" pitchFamily="34" charset="0"/>
            </a:endParaRPr>
          </a:p>
        </p:txBody>
      </p:sp>
      <p:sp>
        <p:nvSpPr>
          <p:cNvPr id="61454" name="Text Box 14"/>
          <p:cNvSpPr txBox="1">
            <a:spLocks noChangeArrowheads="1"/>
          </p:cNvSpPr>
          <p:nvPr/>
        </p:nvSpPr>
        <p:spPr bwMode="auto">
          <a:xfrm>
            <a:off x="2555776" y="4077072"/>
            <a:ext cx="3816350" cy="1436688"/>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pPr>
            <a:r>
              <a:rPr lang="pt-BR" sz="1600">
                <a:latin typeface="Arial" pitchFamily="34" charset="0"/>
                <a:cs typeface="Arial" pitchFamily="34" charset="0"/>
              </a:rPr>
              <a:t>Pagamento por Procedimento/ Salário </a:t>
            </a:r>
          </a:p>
          <a:p>
            <a:pPr algn="ctr">
              <a:spcBef>
                <a:spcPct val="50000"/>
              </a:spcBef>
            </a:pPr>
            <a:r>
              <a:rPr lang="pt-BR" sz="1600">
                <a:latin typeface="Arial" pitchFamily="34" charset="0"/>
                <a:cs typeface="Arial" pitchFamily="34" charset="0"/>
              </a:rPr>
              <a:t>Governo Paga</a:t>
            </a:r>
          </a:p>
          <a:p>
            <a:pPr algn="ctr">
              <a:spcBef>
                <a:spcPct val="50000"/>
              </a:spcBef>
            </a:pPr>
            <a:r>
              <a:rPr lang="pt-BR" sz="1600">
                <a:latin typeface="Arial" pitchFamily="34" charset="0"/>
                <a:cs typeface="Arial" pitchFamily="34" charset="0"/>
              </a:rPr>
              <a:t>Especialistas &gt;Generalistas</a:t>
            </a:r>
          </a:p>
          <a:p>
            <a:pPr algn="ctr">
              <a:spcBef>
                <a:spcPct val="50000"/>
              </a:spcBef>
            </a:pPr>
            <a:r>
              <a:rPr lang="pt-BR" sz="1600">
                <a:latin typeface="Arial" pitchFamily="34" charset="0"/>
                <a:cs typeface="Arial" pitchFamily="34" charset="0"/>
              </a:rPr>
              <a:t>Valor Elevado </a:t>
            </a:r>
            <a:endParaRPr lang="en-US" sz="1600">
              <a:latin typeface="Arial" pitchFamily="34" charset="0"/>
              <a:cs typeface="Arial" pitchFamily="34" charset="0"/>
            </a:endParaRPr>
          </a:p>
        </p:txBody>
      </p:sp>
      <p:sp>
        <p:nvSpPr>
          <p:cNvPr id="61455" name="Text Box 15"/>
          <p:cNvSpPr txBox="1">
            <a:spLocks noChangeArrowheads="1"/>
          </p:cNvSpPr>
          <p:nvPr/>
        </p:nvSpPr>
        <p:spPr bwMode="auto">
          <a:xfrm>
            <a:off x="6659563" y="4292600"/>
            <a:ext cx="2484437" cy="336550"/>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pPr>
            <a:r>
              <a:rPr lang="pt-BR" sz="1600">
                <a:latin typeface="Arial" pitchFamily="34" charset="0"/>
                <a:cs typeface="Arial" pitchFamily="34" charset="0"/>
              </a:rPr>
              <a:t>Planejamento Estatal </a:t>
            </a:r>
            <a:endParaRPr lang="en-US" sz="1600">
              <a:latin typeface="Arial" pitchFamily="34" charset="0"/>
              <a:cs typeface="Arial" pitchFamily="34" charset="0"/>
            </a:endParaRPr>
          </a:p>
        </p:txBody>
      </p:sp>
      <p:sp>
        <p:nvSpPr>
          <p:cNvPr id="61456" name="Text Box 16"/>
          <p:cNvSpPr txBox="1">
            <a:spLocks noChangeArrowheads="1"/>
          </p:cNvSpPr>
          <p:nvPr/>
        </p:nvSpPr>
        <p:spPr bwMode="auto">
          <a:xfrm>
            <a:off x="323850" y="5876925"/>
            <a:ext cx="2016125" cy="581025"/>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pPr>
            <a:r>
              <a:rPr lang="pt-BR" sz="1600">
                <a:latin typeface="Arial" pitchFamily="34" charset="0"/>
                <a:cs typeface="Arial" pitchFamily="34" charset="0"/>
              </a:rPr>
              <a:t>Orientado pelo Mercado (EUA)</a:t>
            </a:r>
            <a:endParaRPr lang="en-US" sz="1600">
              <a:latin typeface="Arial" pitchFamily="34" charset="0"/>
              <a:cs typeface="Arial" pitchFamily="34" charset="0"/>
            </a:endParaRPr>
          </a:p>
        </p:txBody>
      </p:sp>
      <p:sp>
        <p:nvSpPr>
          <p:cNvPr id="61457" name="Text Box 17"/>
          <p:cNvSpPr txBox="1">
            <a:spLocks noChangeArrowheads="1"/>
          </p:cNvSpPr>
          <p:nvPr/>
        </p:nvSpPr>
        <p:spPr bwMode="auto">
          <a:xfrm>
            <a:off x="2555875" y="5788025"/>
            <a:ext cx="3673475" cy="1069975"/>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pPr>
            <a:r>
              <a:rPr lang="pt-BR" sz="1600">
                <a:latin typeface="Arial" pitchFamily="34" charset="0"/>
                <a:cs typeface="Arial" pitchFamily="34" charset="0"/>
              </a:rPr>
              <a:t>Pagamento por Procedimento </a:t>
            </a:r>
          </a:p>
          <a:p>
            <a:pPr algn="ctr"/>
            <a:r>
              <a:rPr lang="pt-BR" sz="1600">
                <a:latin typeface="Arial" pitchFamily="34" charset="0"/>
                <a:cs typeface="Arial" pitchFamily="34" charset="0"/>
              </a:rPr>
              <a:t>Planos e Seguros  Pagam</a:t>
            </a:r>
          </a:p>
          <a:p>
            <a:pPr algn="ctr"/>
            <a:r>
              <a:rPr lang="pt-BR" sz="1600">
                <a:latin typeface="Arial" pitchFamily="34" charset="0"/>
                <a:cs typeface="Arial" pitchFamily="34" charset="0"/>
              </a:rPr>
              <a:t>Especialistas &gt;Generalistas</a:t>
            </a:r>
          </a:p>
          <a:p>
            <a:pPr algn="ctr"/>
            <a:r>
              <a:rPr lang="pt-BR" sz="1600">
                <a:latin typeface="Arial" pitchFamily="34" charset="0"/>
                <a:cs typeface="Arial" pitchFamily="34" charset="0"/>
              </a:rPr>
              <a:t>Valor Elevado</a:t>
            </a:r>
            <a:endParaRPr lang="en-US" sz="1600">
              <a:latin typeface="Arial" pitchFamily="34" charset="0"/>
              <a:cs typeface="Arial" pitchFamily="34" charset="0"/>
            </a:endParaRPr>
          </a:p>
        </p:txBody>
      </p:sp>
      <p:sp>
        <p:nvSpPr>
          <p:cNvPr id="61458" name="Text Box 18"/>
          <p:cNvSpPr txBox="1">
            <a:spLocks noChangeArrowheads="1"/>
          </p:cNvSpPr>
          <p:nvPr/>
        </p:nvSpPr>
        <p:spPr bwMode="auto">
          <a:xfrm>
            <a:off x="6804025" y="5949950"/>
            <a:ext cx="2160588" cy="825500"/>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spcBef>
                <a:spcPct val="50000"/>
              </a:spcBef>
            </a:pPr>
            <a:r>
              <a:rPr lang="pt-BR" sz="1600">
                <a:latin typeface="Arial" pitchFamily="34" charset="0"/>
                <a:cs typeface="Arial" pitchFamily="34" charset="0"/>
              </a:rPr>
              <a:t>Regulação por Entidades Profissionais </a:t>
            </a:r>
            <a:endParaRPr lang="en-US" sz="160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907704" y="2060848"/>
            <a:ext cx="3600400" cy="1938992"/>
          </a:xfrm>
          <a:prstGeom prst="rect">
            <a:avLst/>
          </a:prstGeom>
        </p:spPr>
        <p:txBody>
          <a:bodyPr wrap="square">
            <a:spAutoFit/>
          </a:bodyPr>
          <a:lstStyle/>
          <a:p>
            <a:pPr fontAlgn="base"/>
            <a:r>
              <a:rPr lang="en-US" sz="2000" b="1" dirty="0" err="1"/>
              <a:t>Gastos</a:t>
            </a:r>
            <a:r>
              <a:rPr lang="en-US" sz="2000" b="1" dirty="0"/>
              <a:t> com </a:t>
            </a:r>
            <a:r>
              <a:rPr lang="en-US" sz="2000" b="1" dirty="0" err="1"/>
              <a:t>Saúde</a:t>
            </a:r>
            <a:r>
              <a:rPr lang="en-US" sz="2000" b="1" dirty="0"/>
              <a:t> </a:t>
            </a:r>
          </a:p>
          <a:p>
            <a:pPr fontAlgn="base"/>
            <a:r>
              <a:rPr lang="en-US" sz="2000" b="1" dirty="0"/>
              <a:t>9.9%</a:t>
            </a:r>
            <a:r>
              <a:rPr lang="en-US" sz="2000" dirty="0"/>
              <a:t> do PIB </a:t>
            </a:r>
          </a:p>
          <a:p>
            <a:pPr fontAlgn="base"/>
            <a:endParaRPr lang="en-US" sz="2000" b="1" dirty="0"/>
          </a:p>
          <a:p>
            <a:pPr fontAlgn="base"/>
            <a:r>
              <a:rPr lang="en-US" sz="2000" b="1" dirty="0"/>
              <a:t>18,2% </a:t>
            </a:r>
            <a:r>
              <a:rPr lang="en-US" sz="2000" b="1" dirty="0" err="1"/>
              <a:t>Gastos</a:t>
            </a:r>
            <a:r>
              <a:rPr lang="en-US" sz="2000" b="1" dirty="0"/>
              <a:t> </a:t>
            </a:r>
            <a:r>
              <a:rPr lang="en-US" sz="2000" b="1" dirty="0" err="1"/>
              <a:t>diretos</a:t>
            </a:r>
            <a:r>
              <a:rPr lang="en-US" sz="2000" b="1" dirty="0"/>
              <a:t> </a:t>
            </a:r>
          </a:p>
          <a:p>
            <a:pPr fontAlgn="base"/>
            <a:endParaRPr lang="en-US" sz="2000" b="1" dirty="0"/>
          </a:p>
          <a:p>
            <a:pPr fontAlgn="base"/>
            <a:r>
              <a:rPr lang="en-US" sz="2000" b="1" dirty="0"/>
              <a:t>US$ 1058 </a:t>
            </a:r>
            <a:r>
              <a:rPr lang="en-US" sz="2000" dirty="0"/>
              <a:t>per capita</a:t>
            </a:r>
          </a:p>
        </p:txBody>
      </p:sp>
      <p:sp>
        <p:nvSpPr>
          <p:cNvPr id="3" name="CaixaDeTexto 2"/>
          <p:cNvSpPr txBox="1"/>
          <p:nvPr/>
        </p:nvSpPr>
        <p:spPr>
          <a:xfrm>
            <a:off x="827584" y="332656"/>
            <a:ext cx="6336704" cy="369332"/>
          </a:xfrm>
          <a:prstGeom prst="rect">
            <a:avLst/>
          </a:prstGeom>
          <a:noFill/>
        </p:spPr>
        <p:txBody>
          <a:bodyPr wrap="square" rtlCol="0">
            <a:spAutoFit/>
          </a:bodyPr>
          <a:lstStyle/>
          <a:p>
            <a:r>
              <a:rPr lang="pt-BR" dirty="0"/>
              <a:t>Sistemas Públicos e Orientados pelo Mercado: Consequências </a:t>
            </a:r>
          </a:p>
        </p:txBody>
      </p:sp>
      <p:sp>
        <p:nvSpPr>
          <p:cNvPr id="4" name="CaixaDeTexto 3"/>
          <p:cNvSpPr txBox="1"/>
          <p:nvPr/>
        </p:nvSpPr>
        <p:spPr>
          <a:xfrm>
            <a:off x="4572000" y="2845678"/>
            <a:ext cx="2160240" cy="369332"/>
          </a:xfrm>
          <a:prstGeom prst="rect">
            <a:avLst/>
          </a:prstGeom>
          <a:noFill/>
        </p:spPr>
        <p:txBody>
          <a:bodyPr wrap="square" rtlCol="0">
            <a:spAutoFit/>
          </a:bodyPr>
          <a:lstStyle/>
          <a:p>
            <a:r>
              <a:rPr lang="pt-BR" dirty="0"/>
              <a:t>Médias mundiais </a:t>
            </a:r>
          </a:p>
        </p:txBody>
      </p:sp>
      <p:sp>
        <p:nvSpPr>
          <p:cNvPr id="5" name="CaixaDeTexto 4"/>
          <p:cNvSpPr txBox="1"/>
          <p:nvPr/>
        </p:nvSpPr>
        <p:spPr>
          <a:xfrm>
            <a:off x="5364088" y="4293096"/>
            <a:ext cx="2520280" cy="646331"/>
          </a:xfrm>
          <a:prstGeom prst="rect">
            <a:avLst/>
          </a:prstGeom>
          <a:noFill/>
        </p:spPr>
        <p:txBody>
          <a:bodyPr wrap="square" rtlCol="0">
            <a:spAutoFit/>
          </a:bodyPr>
          <a:lstStyle/>
          <a:p>
            <a:r>
              <a:rPr lang="pt-BR" dirty="0"/>
              <a:t>Brasil  Gasto Público </a:t>
            </a:r>
          </a:p>
          <a:p>
            <a:r>
              <a:rPr lang="pt-BR" dirty="0"/>
              <a:t>US$ 512 em 2015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http://gamapserver.who.int/mapLibrary/Files/Maps/TotPercentGDP_2014.png"/>
          <p:cNvPicPr>
            <a:picLocks noChangeAspect="1" noChangeArrowheads="1"/>
          </p:cNvPicPr>
          <p:nvPr/>
        </p:nvPicPr>
        <p:blipFill>
          <a:blip r:embed="rId2" cstate="print"/>
          <a:srcRect/>
          <a:stretch>
            <a:fillRect/>
          </a:stretch>
        </p:blipFill>
        <p:spPr bwMode="auto">
          <a:xfrm>
            <a:off x="155575" y="332656"/>
            <a:ext cx="8160841" cy="639993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gamapserver.who.int/mapLibrary/Files/Maps/PerCapitaUSD_2014.png"/>
          <p:cNvPicPr>
            <a:picLocks noChangeAspect="1" noChangeArrowheads="1"/>
          </p:cNvPicPr>
          <p:nvPr/>
        </p:nvPicPr>
        <p:blipFill>
          <a:blip r:embed="rId2" cstate="print"/>
          <a:srcRect/>
          <a:stretch>
            <a:fillRect/>
          </a:stretch>
        </p:blipFill>
        <p:spPr bwMode="auto">
          <a:xfrm>
            <a:off x="155575" y="260648"/>
            <a:ext cx="8808913" cy="647194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1704870612"/>
              </p:ext>
            </p:extLst>
          </p:nvPr>
        </p:nvGraphicFramePr>
        <p:xfrm>
          <a:off x="683568" y="2132856"/>
          <a:ext cx="7272810" cy="2755558"/>
        </p:xfrm>
        <a:graphic>
          <a:graphicData uri="http://schemas.openxmlformats.org/drawingml/2006/table">
            <a:tbl>
              <a:tblPr/>
              <a:tblGrid>
                <a:gridCol w="727837">
                  <a:extLst>
                    <a:ext uri="{9D8B030D-6E8A-4147-A177-3AD203B41FA5}">
                      <a16:colId xmlns:a16="http://schemas.microsoft.com/office/drawing/2014/main" val="20000"/>
                    </a:ext>
                  </a:extLst>
                </a:gridCol>
                <a:gridCol w="548016">
                  <a:extLst>
                    <a:ext uri="{9D8B030D-6E8A-4147-A177-3AD203B41FA5}">
                      <a16:colId xmlns:a16="http://schemas.microsoft.com/office/drawing/2014/main" val="20001"/>
                    </a:ext>
                  </a:extLst>
                </a:gridCol>
                <a:gridCol w="548016">
                  <a:extLst>
                    <a:ext uri="{9D8B030D-6E8A-4147-A177-3AD203B41FA5}">
                      <a16:colId xmlns:a16="http://schemas.microsoft.com/office/drawing/2014/main" val="20002"/>
                    </a:ext>
                  </a:extLst>
                </a:gridCol>
                <a:gridCol w="238004">
                  <a:extLst>
                    <a:ext uri="{9D8B030D-6E8A-4147-A177-3AD203B41FA5}">
                      <a16:colId xmlns:a16="http://schemas.microsoft.com/office/drawing/2014/main" val="20003"/>
                    </a:ext>
                  </a:extLst>
                </a:gridCol>
                <a:gridCol w="310012">
                  <a:extLst>
                    <a:ext uri="{9D8B030D-6E8A-4147-A177-3AD203B41FA5}">
                      <a16:colId xmlns:a16="http://schemas.microsoft.com/office/drawing/2014/main" val="20004"/>
                    </a:ext>
                  </a:extLst>
                </a:gridCol>
                <a:gridCol w="400979">
                  <a:extLst>
                    <a:ext uri="{9D8B030D-6E8A-4147-A177-3AD203B41FA5}">
                      <a16:colId xmlns:a16="http://schemas.microsoft.com/office/drawing/2014/main" val="20005"/>
                    </a:ext>
                  </a:extLst>
                </a:gridCol>
                <a:gridCol w="710991">
                  <a:extLst>
                    <a:ext uri="{9D8B030D-6E8A-4147-A177-3AD203B41FA5}">
                      <a16:colId xmlns:a16="http://schemas.microsoft.com/office/drawing/2014/main" val="20006"/>
                    </a:ext>
                  </a:extLst>
                </a:gridCol>
                <a:gridCol w="853189">
                  <a:extLst>
                    <a:ext uri="{9D8B030D-6E8A-4147-A177-3AD203B41FA5}">
                      <a16:colId xmlns:a16="http://schemas.microsoft.com/office/drawing/2014/main" val="20007"/>
                    </a:ext>
                  </a:extLst>
                </a:gridCol>
                <a:gridCol w="995387">
                  <a:extLst>
                    <a:ext uri="{9D8B030D-6E8A-4147-A177-3AD203B41FA5}">
                      <a16:colId xmlns:a16="http://schemas.microsoft.com/office/drawing/2014/main" val="20008"/>
                    </a:ext>
                  </a:extLst>
                </a:gridCol>
                <a:gridCol w="995387">
                  <a:extLst>
                    <a:ext uri="{9D8B030D-6E8A-4147-A177-3AD203B41FA5}">
                      <a16:colId xmlns:a16="http://schemas.microsoft.com/office/drawing/2014/main" val="20009"/>
                    </a:ext>
                  </a:extLst>
                </a:gridCol>
                <a:gridCol w="944992">
                  <a:extLst>
                    <a:ext uri="{9D8B030D-6E8A-4147-A177-3AD203B41FA5}">
                      <a16:colId xmlns:a16="http://schemas.microsoft.com/office/drawing/2014/main" val="20010"/>
                    </a:ext>
                  </a:extLst>
                </a:gridCol>
              </a:tblGrid>
              <a:tr h="216024">
                <a:tc gridSpan="7">
                  <a:txBody>
                    <a:bodyPr/>
                    <a:lstStyle/>
                    <a:p>
                      <a:pPr algn="l" fontAlgn="t"/>
                      <a:r>
                        <a:rPr lang="pt-BR" sz="1200" b="0" i="0" u="none" strike="noStrike" dirty="0">
                          <a:latin typeface="Arial"/>
                        </a:rPr>
                        <a:t>Gastos com Saúde em Países Selecionados, 2014 </a:t>
                      </a:r>
                    </a:p>
                  </a:txBody>
                  <a:tcPr marL="6016" marR="6016" marT="6016" marB="0">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l" fontAlgn="t"/>
                      <a:endParaRPr lang="pt-BR" sz="1200" b="0" i="0" u="none" strike="noStrike">
                        <a:latin typeface="Arial"/>
                      </a:endParaRPr>
                    </a:p>
                  </a:txBody>
                  <a:tcPr marL="6016" marR="6016" marT="6016"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pt-BR" sz="1200" b="0" i="0" u="none" strike="noStrike">
                        <a:latin typeface="Arial"/>
                      </a:endParaRPr>
                    </a:p>
                  </a:txBody>
                  <a:tcPr marL="6016" marR="6016" marT="6016"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pt-BR" sz="1200" b="0" i="0" u="none" strike="noStrike">
                        <a:latin typeface="Arial"/>
                      </a:endParaRPr>
                    </a:p>
                  </a:txBody>
                  <a:tcPr marL="6016" marR="6016" marT="6016"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pt-BR" sz="1200" b="0" i="0" u="none" strike="noStrike">
                        <a:latin typeface="Arial"/>
                      </a:endParaRPr>
                    </a:p>
                  </a:txBody>
                  <a:tcPr marL="6016" marR="6016" marT="6016" marB="0">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92088">
                <a:tc>
                  <a:txBody>
                    <a:bodyPr/>
                    <a:lstStyle/>
                    <a:p>
                      <a:pPr algn="l" fontAlgn="t"/>
                      <a:r>
                        <a:rPr lang="pt-BR" sz="1200" b="0" i="0" u="none" strike="noStrike" dirty="0">
                          <a:latin typeface="Arial"/>
                        </a:rPr>
                        <a:t> </a:t>
                      </a:r>
                    </a:p>
                  </a:txBody>
                  <a:tcPr marL="6016" marR="6016" marT="601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200" b="0" i="0" u="none" strike="noStrike" dirty="0">
                          <a:solidFill>
                            <a:schemeClr val="tx1"/>
                          </a:solidFill>
                          <a:latin typeface="Arial"/>
                        </a:rPr>
                        <a:t>% PIB</a:t>
                      </a:r>
                    </a:p>
                  </a:txBody>
                  <a:tcPr marL="6016" marR="6016" marT="601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t"/>
                      <a:r>
                        <a:rPr lang="pt-BR" sz="1200" b="0" i="0" u="none" strike="noStrike" dirty="0">
                          <a:solidFill>
                            <a:schemeClr val="tx1"/>
                          </a:solidFill>
                          <a:latin typeface="Arial"/>
                        </a:rPr>
                        <a:t>% Público</a:t>
                      </a:r>
                      <a:r>
                        <a:rPr lang="pt-BR" sz="1200" b="0" i="0" u="none" strike="noStrike" baseline="0" dirty="0">
                          <a:solidFill>
                            <a:schemeClr val="tx1"/>
                          </a:solidFill>
                          <a:latin typeface="Arial"/>
                        </a:rPr>
                        <a:t> </a:t>
                      </a:r>
                      <a:endParaRPr lang="pt-BR" sz="1200" b="0" i="0" u="none" strike="noStrike" dirty="0">
                        <a:solidFill>
                          <a:schemeClr val="tx1"/>
                        </a:solidFill>
                        <a:latin typeface="Arial"/>
                      </a:endParaRPr>
                    </a:p>
                  </a:txBody>
                  <a:tcPr marL="6016" marR="6016" marT="601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t"/>
                      <a:endParaRPr lang="pt-BR" sz="1200" b="0" i="0" u="none" strike="noStrike" dirty="0">
                        <a:latin typeface="Arial"/>
                      </a:endParaRPr>
                    </a:p>
                  </a:txBody>
                  <a:tcPr marL="6016" marR="6016" marT="601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t"/>
                      <a:r>
                        <a:rPr lang="pt-BR" sz="1200" b="0" i="0" u="none" strike="noStrike" dirty="0">
                          <a:solidFill>
                            <a:schemeClr val="tx1"/>
                          </a:solidFill>
                          <a:latin typeface="Arial"/>
                        </a:rPr>
                        <a:t>%Privado </a:t>
                      </a:r>
                    </a:p>
                  </a:txBody>
                  <a:tcPr marL="6016" marR="6016" marT="601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t"/>
                      <a:endParaRPr lang="pt-BR" sz="1200" b="0" i="0" u="none" strike="noStrike" dirty="0">
                        <a:latin typeface="Arial"/>
                      </a:endParaRPr>
                    </a:p>
                  </a:txBody>
                  <a:tcPr marL="6016" marR="6016" marT="601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200" b="0" i="0" u="none" strike="noStrike" dirty="0">
                          <a:solidFill>
                            <a:schemeClr val="tx1"/>
                          </a:solidFill>
                          <a:latin typeface="Arial"/>
                        </a:rPr>
                        <a:t>%Saúde Gastos</a:t>
                      </a:r>
                      <a:r>
                        <a:rPr lang="pt-BR" sz="1200" b="0" i="0" u="none" strike="noStrike" baseline="0" dirty="0">
                          <a:solidFill>
                            <a:schemeClr val="tx1"/>
                          </a:solidFill>
                          <a:latin typeface="Arial"/>
                        </a:rPr>
                        <a:t> do Governo </a:t>
                      </a:r>
                      <a:endParaRPr lang="pt-BR" sz="1200" b="0" i="0" u="none" strike="noStrike" dirty="0">
                        <a:solidFill>
                          <a:schemeClr val="tx1"/>
                        </a:solidFill>
                        <a:latin typeface="Arial"/>
                      </a:endParaRPr>
                    </a:p>
                  </a:txBody>
                  <a:tcPr marL="6016" marR="6016" marT="601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200" b="0" i="0" u="none" strike="noStrike" dirty="0">
                          <a:solidFill>
                            <a:schemeClr val="tx1"/>
                          </a:solidFill>
                          <a:latin typeface="Arial"/>
                        </a:rPr>
                        <a:t>% SS do Gasto</a:t>
                      </a:r>
                      <a:r>
                        <a:rPr lang="pt-BR" sz="1200" b="0" i="0" u="none" strike="noStrike" baseline="0" dirty="0">
                          <a:solidFill>
                            <a:schemeClr val="tx1"/>
                          </a:solidFill>
                          <a:latin typeface="Arial"/>
                        </a:rPr>
                        <a:t> Público </a:t>
                      </a:r>
                      <a:endParaRPr lang="pt-BR" sz="1200" b="0" i="0" u="none" strike="noStrike" dirty="0">
                        <a:solidFill>
                          <a:schemeClr val="tx1"/>
                        </a:solidFill>
                        <a:latin typeface="Arial"/>
                      </a:endParaRPr>
                    </a:p>
                  </a:txBody>
                  <a:tcPr marL="6016" marR="6016" marT="601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200" b="0" i="0" u="none" strike="noStrike" dirty="0">
                          <a:solidFill>
                            <a:schemeClr val="tx1"/>
                          </a:solidFill>
                          <a:latin typeface="Arial"/>
                        </a:rPr>
                        <a:t>% Gastos Diretos do Gasto</a:t>
                      </a:r>
                      <a:r>
                        <a:rPr lang="pt-BR" sz="1200" b="0" i="0" u="none" strike="noStrike" baseline="0" dirty="0">
                          <a:solidFill>
                            <a:schemeClr val="tx1"/>
                          </a:solidFill>
                          <a:latin typeface="Arial"/>
                        </a:rPr>
                        <a:t>  Privado</a:t>
                      </a:r>
                      <a:endParaRPr lang="pt-BR" sz="1200" b="0" i="0" u="none" strike="noStrike" dirty="0">
                        <a:solidFill>
                          <a:schemeClr val="tx1"/>
                        </a:solidFill>
                        <a:latin typeface="Arial"/>
                      </a:endParaRPr>
                    </a:p>
                  </a:txBody>
                  <a:tcPr marL="6016" marR="6016" marT="601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200" b="0" i="0" u="none" strike="noStrike" dirty="0">
                          <a:solidFill>
                            <a:schemeClr val="tx1"/>
                          </a:solidFill>
                          <a:latin typeface="Arial"/>
                        </a:rPr>
                        <a:t>% Gastos</a:t>
                      </a:r>
                      <a:r>
                        <a:rPr lang="pt-BR" sz="1200" b="0" i="0" u="none" strike="noStrike" baseline="0" dirty="0">
                          <a:solidFill>
                            <a:schemeClr val="tx1"/>
                          </a:solidFill>
                          <a:latin typeface="Arial"/>
                        </a:rPr>
                        <a:t> Diretos do Total de Gastos </a:t>
                      </a:r>
                      <a:endParaRPr lang="pt-BR" sz="1200" b="0" i="0" u="none" strike="noStrike" dirty="0">
                        <a:solidFill>
                          <a:schemeClr val="tx1"/>
                        </a:solidFill>
                        <a:latin typeface="Arial"/>
                      </a:endParaRPr>
                    </a:p>
                  </a:txBody>
                  <a:tcPr marL="6016" marR="6016" marT="601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pt-BR" sz="1200" b="0" i="0" u="none" strike="noStrike" dirty="0">
                          <a:solidFill>
                            <a:schemeClr val="tx1"/>
                          </a:solidFill>
                          <a:latin typeface="Arial"/>
                        </a:rPr>
                        <a:t>% Planos do Gasto Privado </a:t>
                      </a:r>
                    </a:p>
                  </a:txBody>
                  <a:tcPr marL="6016" marR="6016" marT="601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0184">
                <a:tc>
                  <a:txBody>
                    <a:bodyPr/>
                    <a:lstStyle/>
                    <a:p>
                      <a:pPr algn="l" fontAlgn="t"/>
                      <a:r>
                        <a:rPr lang="pt-BR" sz="1200" b="0" i="0" u="none" strike="noStrike">
                          <a:latin typeface="Arial"/>
                        </a:rPr>
                        <a:t>Argentina </a:t>
                      </a:r>
                    </a:p>
                  </a:txBody>
                  <a:tcPr marL="6016" marR="6016" marT="6016"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r>
                        <a:rPr lang="pt-BR" sz="1200" b="0" i="0" u="none" strike="noStrike">
                          <a:latin typeface="Arial"/>
                        </a:rPr>
                        <a:t>4.79</a:t>
                      </a:r>
                    </a:p>
                  </a:txBody>
                  <a:tcPr marL="6016" marR="6016" marT="6016" marB="0">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r" fontAlgn="t"/>
                      <a:r>
                        <a:rPr lang="pt-BR" sz="1200" b="0" i="0" u="none" strike="noStrike" dirty="0">
                          <a:latin typeface="Arial"/>
                        </a:rPr>
                        <a:t>55.43</a:t>
                      </a:r>
                    </a:p>
                  </a:txBody>
                  <a:tcPr marL="6016" marR="6016" marT="6016" marB="0">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t"/>
                      <a:endParaRPr lang="pt-BR" sz="1200" b="0" i="0" u="none" strike="noStrike">
                        <a:latin typeface="Arial"/>
                      </a:endParaRPr>
                    </a:p>
                  </a:txBody>
                  <a:tcPr marL="6016" marR="6016" marT="6016" marB="0">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r" fontAlgn="t"/>
                      <a:r>
                        <a:rPr lang="pt-BR" sz="1200" b="0" i="0" u="none" strike="noStrike" dirty="0">
                          <a:latin typeface="Arial"/>
                        </a:rPr>
                        <a:t>44.57</a:t>
                      </a:r>
                    </a:p>
                  </a:txBody>
                  <a:tcPr marL="6016" marR="6016" marT="6016" marB="0">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t"/>
                      <a:endParaRPr lang="pt-BR" sz="1200" b="0" i="0" u="none" strike="noStrike" dirty="0">
                        <a:latin typeface="Arial"/>
                      </a:endParaRPr>
                    </a:p>
                  </a:txBody>
                  <a:tcPr marL="6016" marR="6016" marT="6016"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r>
                        <a:rPr lang="pt-BR" sz="1200" b="0" i="0" u="none" strike="noStrike" dirty="0">
                          <a:latin typeface="Arial"/>
                        </a:rPr>
                        <a:t>6.92</a:t>
                      </a:r>
                    </a:p>
                  </a:txBody>
                  <a:tcPr marL="6016" marR="6016" marT="6016"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r>
                        <a:rPr lang="pt-BR" sz="1200" b="0" i="0" u="none" strike="noStrike" dirty="0">
                          <a:latin typeface="Arial"/>
                        </a:rPr>
                        <a:t>82.83</a:t>
                      </a:r>
                    </a:p>
                  </a:txBody>
                  <a:tcPr marL="6016" marR="6016" marT="6016"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r>
                        <a:rPr lang="pt-BR" sz="1200" b="0" i="0" u="none" strike="noStrike" dirty="0">
                          <a:latin typeface="Arial"/>
                        </a:rPr>
                        <a:t>68.94</a:t>
                      </a:r>
                    </a:p>
                  </a:txBody>
                  <a:tcPr marL="6016" marR="6016" marT="6016"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r>
                        <a:rPr lang="pt-BR" sz="1200" b="0" i="0" u="none" strike="noStrike" dirty="0">
                          <a:latin typeface="Arial"/>
                        </a:rPr>
                        <a:t>30.73</a:t>
                      </a:r>
                    </a:p>
                  </a:txBody>
                  <a:tcPr marL="6016" marR="6016" marT="6016"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r>
                        <a:rPr lang="pt-BR" sz="1400" b="0" i="0" u="none" strike="noStrike" dirty="0">
                          <a:latin typeface="Arial"/>
                        </a:rPr>
                        <a:t>21.70</a:t>
                      </a:r>
                    </a:p>
                  </a:txBody>
                  <a:tcPr marL="6016" marR="6016" marT="6016"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2"/>
                  </a:ext>
                </a:extLst>
              </a:tr>
              <a:tr h="220184">
                <a:tc>
                  <a:txBody>
                    <a:bodyPr/>
                    <a:lstStyle/>
                    <a:p>
                      <a:pPr algn="l" fontAlgn="t"/>
                      <a:r>
                        <a:rPr lang="pt-BR" sz="1200" b="0" i="0" u="none" strike="noStrike">
                          <a:latin typeface="Arial"/>
                        </a:rPr>
                        <a:t>Brazil</a:t>
                      </a:r>
                    </a:p>
                  </a:txBody>
                  <a:tcPr marL="6016" marR="6016" marT="6016" marB="0">
                    <a:lnL>
                      <a:noFill/>
                    </a:lnL>
                    <a:lnR>
                      <a:noFill/>
                    </a:lnR>
                    <a:lnT>
                      <a:noFill/>
                    </a:lnT>
                    <a:lnB>
                      <a:noFill/>
                    </a:lnB>
                  </a:tcPr>
                </a:tc>
                <a:tc>
                  <a:txBody>
                    <a:bodyPr/>
                    <a:lstStyle/>
                    <a:p>
                      <a:pPr algn="r" fontAlgn="t"/>
                      <a:r>
                        <a:rPr lang="pt-BR" sz="1200" b="0" i="0" u="none" strike="noStrike">
                          <a:latin typeface="Arial"/>
                        </a:rPr>
                        <a:t>8.32</a:t>
                      </a:r>
                    </a:p>
                  </a:txBody>
                  <a:tcPr marL="6016" marR="6016" marT="6016" marB="0">
                    <a:lnL>
                      <a:noFill/>
                    </a:lnL>
                    <a:lnR>
                      <a:noFill/>
                    </a:lnR>
                    <a:lnT>
                      <a:noFill/>
                    </a:lnT>
                    <a:lnB>
                      <a:noFill/>
                    </a:lnB>
                  </a:tcPr>
                </a:tc>
                <a:tc gridSpan="2">
                  <a:txBody>
                    <a:bodyPr/>
                    <a:lstStyle/>
                    <a:p>
                      <a:pPr algn="r" fontAlgn="t"/>
                      <a:r>
                        <a:rPr lang="pt-BR" sz="1200" b="0" i="0" u="none" strike="noStrike" dirty="0">
                          <a:latin typeface="Arial"/>
                        </a:rPr>
                        <a:t>46.04</a:t>
                      </a:r>
                    </a:p>
                  </a:txBody>
                  <a:tcPr marL="6016" marR="6016" marT="6016" marB="0">
                    <a:lnL>
                      <a:noFill/>
                    </a:lnL>
                    <a:lnR>
                      <a:noFill/>
                    </a:lnR>
                    <a:lnT>
                      <a:noFill/>
                    </a:lnT>
                    <a:lnB>
                      <a:noFill/>
                    </a:lnB>
                  </a:tcPr>
                </a:tc>
                <a:tc hMerge="1">
                  <a:txBody>
                    <a:bodyPr/>
                    <a:lstStyle/>
                    <a:p>
                      <a:pPr algn="r" fontAlgn="t"/>
                      <a:endParaRPr lang="pt-BR" sz="1200" b="0" i="0" u="none" strike="noStrike">
                        <a:latin typeface="Arial"/>
                      </a:endParaRPr>
                    </a:p>
                  </a:txBody>
                  <a:tcPr marL="6016" marR="6016" marT="6016" marB="0">
                    <a:lnL>
                      <a:noFill/>
                    </a:lnL>
                    <a:lnR>
                      <a:noFill/>
                    </a:lnR>
                    <a:lnT>
                      <a:noFill/>
                    </a:lnT>
                    <a:lnB>
                      <a:noFill/>
                    </a:lnB>
                  </a:tcPr>
                </a:tc>
                <a:tc gridSpan="2">
                  <a:txBody>
                    <a:bodyPr/>
                    <a:lstStyle/>
                    <a:p>
                      <a:pPr algn="r" fontAlgn="t"/>
                      <a:r>
                        <a:rPr lang="pt-BR" sz="1200" b="0" i="0" u="none" strike="noStrike" dirty="0">
                          <a:latin typeface="Arial"/>
                        </a:rPr>
                        <a:t>53.96</a:t>
                      </a:r>
                    </a:p>
                  </a:txBody>
                  <a:tcPr marL="6016" marR="6016" marT="6016" marB="0">
                    <a:lnL>
                      <a:noFill/>
                    </a:lnL>
                    <a:lnR>
                      <a:noFill/>
                    </a:lnR>
                    <a:lnT>
                      <a:noFill/>
                    </a:lnT>
                    <a:lnB>
                      <a:noFill/>
                    </a:lnB>
                  </a:tcPr>
                </a:tc>
                <a:tc hMerge="1">
                  <a:txBody>
                    <a:bodyPr/>
                    <a:lstStyle/>
                    <a:p>
                      <a:pPr algn="r" fontAlgn="t"/>
                      <a:endParaRPr lang="pt-BR" sz="1200" b="0" i="0" u="none" strike="noStrike">
                        <a:latin typeface="Arial"/>
                      </a:endParaRPr>
                    </a:p>
                  </a:txBody>
                  <a:tcPr marL="6016" marR="6016" marT="6016" marB="0">
                    <a:lnL>
                      <a:noFill/>
                    </a:lnL>
                    <a:lnR>
                      <a:noFill/>
                    </a:lnR>
                    <a:lnT>
                      <a:noFill/>
                    </a:lnT>
                    <a:lnB>
                      <a:noFill/>
                    </a:lnB>
                  </a:tcPr>
                </a:tc>
                <a:tc>
                  <a:txBody>
                    <a:bodyPr/>
                    <a:lstStyle/>
                    <a:p>
                      <a:pPr algn="r" fontAlgn="t"/>
                      <a:r>
                        <a:rPr lang="pt-BR" sz="1200" b="0" i="0" u="none" strike="noStrike" dirty="0">
                          <a:latin typeface="Arial"/>
                        </a:rPr>
                        <a:t>6.78</a:t>
                      </a:r>
                    </a:p>
                  </a:txBody>
                  <a:tcPr marL="6016" marR="6016" marT="6016" marB="0">
                    <a:lnL>
                      <a:noFill/>
                    </a:lnL>
                    <a:lnR>
                      <a:noFill/>
                    </a:lnR>
                    <a:lnT>
                      <a:noFill/>
                    </a:lnT>
                    <a:lnB>
                      <a:noFill/>
                    </a:lnB>
                  </a:tcPr>
                </a:tc>
                <a:tc>
                  <a:txBody>
                    <a:bodyPr/>
                    <a:lstStyle/>
                    <a:p>
                      <a:pPr algn="r" fontAlgn="t"/>
                      <a:r>
                        <a:rPr lang="pt-BR" sz="1200" b="0" i="0" u="none" strike="noStrike" dirty="0">
                          <a:latin typeface="Arial"/>
                        </a:rPr>
                        <a:t>0.00</a:t>
                      </a:r>
                    </a:p>
                  </a:txBody>
                  <a:tcPr marL="6016" marR="6016" marT="6016" marB="0">
                    <a:lnL>
                      <a:noFill/>
                    </a:lnL>
                    <a:lnR>
                      <a:noFill/>
                    </a:lnR>
                    <a:lnT>
                      <a:noFill/>
                    </a:lnT>
                    <a:lnB>
                      <a:noFill/>
                    </a:lnB>
                  </a:tcPr>
                </a:tc>
                <a:tc>
                  <a:txBody>
                    <a:bodyPr/>
                    <a:lstStyle/>
                    <a:p>
                      <a:pPr algn="r" fontAlgn="t"/>
                      <a:r>
                        <a:rPr lang="pt-BR" sz="1200" b="0" i="0" u="none" strike="noStrike" dirty="0">
                          <a:latin typeface="Arial"/>
                        </a:rPr>
                        <a:t>47.20</a:t>
                      </a:r>
                    </a:p>
                  </a:txBody>
                  <a:tcPr marL="6016" marR="6016" marT="6016" marB="0">
                    <a:lnL>
                      <a:noFill/>
                    </a:lnL>
                    <a:lnR>
                      <a:noFill/>
                    </a:lnR>
                    <a:lnT>
                      <a:noFill/>
                    </a:lnT>
                    <a:lnB>
                      <a:noFill/>
                    </a:lnB>
                  </a:tcPr>
                </a:tc>
                <a:tc>
                  <a:txBody>
                    <a:bodyPr/>
                    <a:lstStyle/>
                    <a:p>
                      <a:pPr algn="r" fontAlgn="t"/>
                      <a:r>
                        <a:rPr lang="pt-BR" sz="1200" b="0" i="0" u="none" strike="noStrike" dirty="0">
                          <a:latin typeface="Arial"/>
                        </a:rPr>
                        <a:t>25.47</a:t>
                      </a:r>
                    </a:p>
                  </a:txBody>
                  <a:tcPr marL="6016" marR="6016" marT="6016" marB="0">
                    <a:lnL>
                      <a:noFill/>
                    </a:lnL>
                    <a:lnR>
                      <a:noFill/>
                    </a:lnR>
                    <a:lnT>
                      <a:noFill/>
                    </a:lnT>
                    <a:lnB>
                      <a:noFill/>
                    </a:lnB>
                  </a:tcPr>
                </a:tc>
                <a:tc>
                  <a:txBody>
                    <a:bodyPr/>
                    <a:lstStyle/>
                    <a:p>
                      <a:pPr algn="r" fontAlgn="t"/>
                      <a:r>
                        <a:rPr lang="pt-BR" sz="1400" b="0" i="0" u="none" strike="noStrike" dirty="0">
                          <a:solidFill>
                            <a:srgbClr val="FF0000"/>
                          </a:solidFill>
                          <a:latin typeface="Arial"/>
                        </a:rPr>
                        <a:t>49.70</a:t>
                      </a:r>
                    </a:p>
                  </a:txBody>
                  <a:tcPr marL="6016" marR="6016" marT="6016" marB="0">
                    <a:lnL>
                      <a:noFill/>
                    </a:lnL>
                    <a:lnR>
                      <a:noFill/>
                    </a:lnR>
                    <a:lnT>
                      <a:noFill/>
                    </a:lnT>
                    <a:lnB>
                      <a:noFill/>
                    </a:lnB>
                  </a:tcPr>
                </a:tc>
                <a:extLst>
                  <a:ext uri="{0D108BD9-81ED-4DB2-BD59-A6C34878D82A}">
                    <a16:rowId xmlns:a16="http://schemas.microsoft.com/office/drawing/2014/main" val="10003"/>
                  </a:ext>
                </a:extLst>
              </a:tr>
              <a:tr h="220184">
                <a:tc>
                  <a:txBody>
                    <a:bodyPr/>
                    <a:lstStyle/>
                    <a:p>
                      <a:pPr algn="l" fontAlgn="t"/>
                      <a:r>
                        <a:rPr lang="pt-BR" sz="1200" b="0" i="0" u="none" strike="noStrike">
                          <a:latin typeface="Arial"/>
                        </a:rPr>
                        <a:t>Chile </a:t>
                      </a:r>
                    </a:p>
                  </a:txBody>
                  <a:tcPr marL="6016" marR="6016" marT="6016" marB="0">
                    <a:lnL>
                      <a:noFill/>
                    </a:lnL>
                    <a:lnR>
                      <a:noFill/>
                    </a:lnR>
                    <a:lnT>
                      <a:noFill/>
                    </a:lnT>
                    <a:lnB>
                      <a:noFill/>
                    </a:lnB>
                  </a:tcPr>
                </a:tc>
                <a:tc>
                  <a:txBody>
                    <a:bodyPr/>
                    <a:lstStyle/>
                    <a:p>
                      <a:pPr algn="r" fontAlgn="t"/>
                      <a:r>
                        <a:rPr lang="pt-BR" sz="1200" b="0" i="0" u="none" strike="noStrike">
                          <a:latin typeface="Arial"/>
                        </a:rPr>
                        <a:t>7.79</a:t>
                      </a:r>
                    </a:p>
                  </a:txBody>
                  <a:tcPr marL="6016" marR="6016" marT="6016" marB="0">
                    <a:lnL>
                      <a:noFill/>
                    </a:lnL>
                    <a:lnR>
                      <a:noFill/>
                    </a:lnR>
                    <a:lnT>
                      <a:noFill/>
                    </a:lnT>
                    <a:lnB>
                      <a:noFill/>
                    </a:lnB>
                  </a:tcPr>
                </a:tc>
                <a:tc gridSpan="2">
                  <a:txBody>
                    <a:bodyPr/>
                    <a:lstStyle/>
                    <a:p>
                      <a:pPr algn="r" fontAlgn="t"/>
                      <a:r>
                        <a:rPr lang="pt-BR" sz="1200" b="0" i="0" u="none" strike="noStrike" dirty="0">
                          <a:latin typeface="Arial"/>
                        </a:rPr>
                        <a:t>49.47</a:t>
                      </a:r>
                    </a:p>
                  </a:txBody>
                  <a:tcPr marL="6016" marR="6016" marT="6016" marB="0">
                    <a:lnL>
                      <a:noFill/>
                    </a:lnL>
                    <a:lnR>
                      <a:noFill/>
                    </a:lnR>
                    <a:lnT>
                      <a:noFill/>
                    </a:lnT>
                    <a:lnB>
                      <a:noFill/>
                    </a:lnB>
                  </a:tcPr>
                </a:tc>
                <a:tc hMerge="1">
                  <a:txBody>
                    <a:bodyPr/>
                    <a:lstStyle/>
                    <a:p>
                      <a:pPr algn="r" fontAlgn="t"/>
                      <a:endParaRPr lang="pt-BR" sz="1200" b="0" i="0" u="none" strike="noStrike">
                        <a:latin typeface="Arial"/>
                      </a:endParaRPr>
                    </a:p>
                  </a:txBody>
                  <a:tcPr marL="6016" marR="6016" marT="6016" marB="0">
                    <a:lnL>
                      <a:noFill/>
                    </a:lnL>
                    <a:lnR>
                      <a:noFill/>
                    </a:lnR>
                    <a:lnT>
                      <a:noFill/>
                    </a:lnT>
                    <a:lnB>
                      <a:noFill/>
                    </a:lnB>
                  </a:tcPr>
                </a:tc>
                <a:tc gridSpan="2">
                  <a:txBody>
                    <a:bodyPr/>
                    <a:lstStyle/>
                    <a:p>
                      <a:pPr algn="r" fontAlgn="t"/>
                      <a:r>
                        <a:rPr lang="pt-BR" sz="1200" b="0" i="0" u="none" strike="noStrike" dirty="0">
                          <a:latin typeface="Arial"/>
                        </a:rPr>
                        <a:t>50.53</a:t>
                      </a:r>
                    </a:p>
                  </a:txBody>
                  <a:tcPr marL="6016" marR="6016" marT="6016" marB="0">
                    <a:lnL>
                      <a:noFill/>
                    </a:lnL>
                    <a:lnR>
                      <a:noFill/>
                    </a:lnR>
                    <a:lnT>
                      <a:noFill/>
                    </a:lnT>
                    <a:lnB>
                      <a:noFill/>
                    </a:lnB>
                  </a:tcPr>
                </a:tc>
                <a:tc hMerge="1">
                  <a:txBody>
                    <a:bodyPr/>
                    <a:lstStyle/>
                    <a:p>
                      <a:pPr algn="r" fontAlgn="t"/>
                      <a:endParaRPr lang="pt-BR" sz="1200" b="0" i="0" u="none" strike="noStrike" dirty="0">
                        <a:latin typeface="Arial"/>
                      </a:endParaRPr>
                    </a:p>
                  </a:txBody>
                  <a:tcPr marL="6016" marR="6016" marT="6016" marB="0">
                    <a:lnL>
                      <a:noFill/>
                    </a:lnL>
                    <a:lnR>
                      <a:noFill/>
                    </a:lnR>
                    <a:lnT>
                      <a:noFill/>
                    </a:lnT>
                    <a:lnB>
                      <a:noFill/>
                    </a:lnB>
                  </a:tcPr>
                </a:tc>
                <a:tc>
                  <a:txBody>
                    <a:bodyPr/>
                    <a:lstStyle/>
                    <a:p>
                      <a:pPr algn="r" fontAlgn="t"/>
                      <a:r>
                        <a:rPr lang="pt-BR" sz="1200" b="0" i="0" u="none" strike="noStrike" dirty="0">
                          <a:latin typeface="Arial"/>
                        </a:rPr>
                        <a:t>15.88</a:t>
                      </a:r>
                    </a:p>
                  </a:txBody>
                  <a:tcPr marL="6016" marR="6016" marT="6016" marB="0">
                    <a:lnL>
                      <a:noFill/>
                    </a:lnL>
                    <a:lnR>
                      <a:noFill/>
                    </a:lnR>
                    <a:lnT>
                      <a:noFill/>
                    </a:lnT>
                    <a:lnB>
                      <a:noFill/>
                    </a:lnB>
                  </a:tcPr>
                </a:tc>
                <a:tc>
                  <a:txBody>
                    <a:bodyPr/>
                    <a:lstStyle/>
                    <a:p>
                      <a:pPr algn="r" fontAlgn="t"/>
                      <a:r>
                        <a:rPr lang="pt-BR" sz="1200" b="0" i="0" u="none" strike="noStrike" dirty="0">
                          <a:latin typeface="Arial"/>
                        </a:rPr>
                        <a:t>9.04</a:t>
                      </a:r>
                    </a:p>
                  </a:txBody>
                  <a:tcPr marL="6016" marR="6016" marT="6016" marB="0">
                    <a:lnL>
                      <a:noFill/>
                    </a:lnL>
                    <a:lnR>
                      <a:noFill/>
                    </a:lnR>
                    <a:lnT>
                      <a:noFill/>
                    </a:lnT>
                    <a:lnB>
                      <a:noFill/>
                    </a:lnB>
                  </a:tcPr>
                </a:tc>
                <a:tc>
                  <a:txBody>
                    <a:bodyPr/>
                    <a:lstStyle/>
                    <a:p>
                      <a:pPr algn="r" fontAlgn="t"/>
                      <a:r>
                        <a:rPr lang="pt-BR" sz="1200" b="0" i="0" u="none" strike="noStrike" dirty="0">
                          <a:latin typeface="Arial"/>
                        </a:rPr>
                        <a:t>62.37</a:t>
                      </a:r>
                    </a:p>
                  </a:txBody>
                  <a:tcPr marL="6016" marR="6016" marT="6016" marB="0">
                    <a:lnL>
                      <a:noFill/>
                    </a:lnL>
                    <a:lnR>
                      <a:noFill/>
                    </a:lnR>
                    <a:lnT>
                      <a:noFill/>
                    </a:lnT>
                    <a:lnB>
                      <a:noFill/>
                    </a:lnB>
                  </a:tcPr>
                </a:tc>
                <a:tc>
                  <a:txBody>
                    <a:bodyPr/>
                    <a:lstStyle/>
                    <a:p>
                      <a:pPr algn="r" fontAlgn="t"/>
                      <a:r>
                        <a:rPr lang="pt-BR" sz="1200" b="0" i="0" u="none" strike="noStrike" dirty="0">
                          <a:latin typeface="Arial"/>
                        </a:rPr>
                        <a:t>31.52</a:t>
                      </a:r>
                    </a:p>
                  </a:txBody>
                  <a:tcPr marL="6016" marR="6016" marT="6016" marB="0">
                    <a:lnL>
                      <a:noFill/>
                    </a:lnL>
                    <a:lnR>
                      <a:noFill/>
                    </a:lnR>
                    <a:lnT>
                      <a:noFill/>
                    </a:lnT>
                    <a:lnB>
                      <a:noFill/>
                    </a:lnB>
                  </a:tcPr>
                </a:tc>
                <a:tc>
                  <a:txBody>
                    <a:bodyPr/>
                    <a:lstStyle/>
                    <a:p>
                      <a:pPr algn="r" fontAlgn="t"/>
                      <a:r>
                        <a:rPr lang="pt-BR" sz="1400" b="0" i="0" u="none" strike="noStrike" dirty="0">
                          <a:latin typeface="Arial"/>
                        </a:rPr>
                        <a:t>37.63</a:t>
                      </a:r>
                    </a:p>
                  </a:txBody>
                  <a:tcPr marL="6016" marR="6016" marT="6016" marB="0">
                    <a:lnL>
                      <a:noFill/>
                    </a:lnL>
                    <a:lnR>
                      <a:noFill/>
                    </a:lnR>
                    <a:lnT>
                      <a:noFill/>
                    </a:lnT>
                    <a:lnB>
                      <a:noFill/>
                    </a:lnB>
                  </a:tcPr>
                </a:tc>
                <a:extLst>
                  <a:ext uri="{0D108BD9-81ED-4DB2-BD59-A6C34878D82A}">
                    <a16:rowId xmlns:a16="http://schemas.microsoft.com/office/drawing/2014/main" val="10004"/>
                  </a:ext>
                </a:extLst>
              </a:tr>
              <a:tr h="220184">
                <a:tc>
                  <a:txBody>
                    <a:bodyPr/>
                    <a:lstStyle/>
                    <a:p>
                      <a:pPr algn="l" fontAlgn="t"/>
                      <a:r>
                        <a:rPr lang="pt-BR" sz="1200" b="0" i="0" u="none" strike="noStrike">
                          <a:latin typeface="Arial"/>
                        </a:rPr>
                        <a:t>Colombia </a:t>
                      </a:r>
                    </a:p>
                  </a:txBody>
                  <a:tcPr marL="6016" marR="6016" marT="6016"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t"/>
                      <a:r>
                        <a:rPr lang="pt-BR" sz="1200" b="0" i="0" u="none" strike="noStrike">
                          <a:latin typeface="Arial"/>
                        </a:rPr>
                        <a:t>7.20</a:t>
                      </a:r>
                    </a:p>
                  </a:txBody>
                  <a:tcPr marL="6016" marR="6016" marT="6016" marB="0">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r" fontAlgn="t"/>
                      <a:r>
                        <a:rPr lang="pt-BR" sz="1200" b="0" i="0" u="none" strike="noStrike" dirty="0">
                          <a:latin typeface="Arial"/>
                        </a:rPr>
                        <a:t>75.12</a:t>
                      </a:r>
                    </a:p>
                  </a:txBody>
                  <a:tcPr marL="6016" marR="6016" marT="6016" marB="0">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r" fontAlgn="t"/>
                      <a:endParaRPr lang="pt-BR" sz="1200" b="0" i="0" u="none" strike="noStrike">
                        <a:latin typeface="Arial"/>
                      </a:endParaRPr>
                    </a:p>
                  </a:txBody>
                  <a:tcPr marL="6016" marR="6016" marT="6016" marB="0">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r" fontAlgn="t"/>
                      <a:r>
                        <a:rPr lang="pt-BR" sz="1200" b="0" i="0" u="none" strike="noStrike" dirty="0">
                          <a:latin typeface="Arial"/>
                        </a:rPr>
                        <a:t>24.88</a:t>
                      </a:r>
                    </a:p>
                  </a:txBody>
                  <a:tcPr marL="6016" marR="6016" marT="6016" marB="0">
                    <a:lnL>
                      <a:noFill/>
                    </a:lnL>
                    <a:lnR>
                      <a:noFill/>
                    </a:lnR>
                    <a:lnT>
                      <a:noFill/>
                    </a:lnT>
                    <a:lnB w="6350" cap="flat" cmpd="sng" algn="ctr">
                      <a:solidFill>
                        <a:srgbClr val="000000"/>
                      </a:solidFill>
                      <a:prstDash val="solid"/>
                      <a:round/>
                      <a:headEnd type="none" w="med" len="med"/>
                      <a:tailEnd type="none" w="med" len="med"/>
                    </a:lnB>
                  </a:tcPr>
                </a:tc>
                <a:tc hMerge="1">
                  <a:txBody>
                    <a:bodyPr/>
                    <a:lstStyle/>
                    <a:p>
                      <a:pPr algn="r" fontAlgn="t"/>
                      <a:endParaRPr lang="pt-BR" sz="1200" b="0" i="0" u="none" strike="noStrike">
                        <a:latin typeface="Arial"/>
                      </a:endParaRPr>
                    </a:p>
                  </a:txBody>
                  <a:tcPr marL="6016" marR="6016" marT="6016"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t"/>
                      <a:r>
                        <a:rPr lang="pt-BR" sz="1200" b="0" i="0" u="none" strike="noStrike" dirty="0">
                          <a:latin typeface="Arial"/>
                        </a:rPr>
                        <a:t>18.14</a:t>
                      </a:r>
                    </a:p>
                  </a:txBody>
                  <a:tcPr marL="6016" marR="6016" marT="6016"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t"/>
                      <a:r>
                        <a:rPr lang="pt-BR" sz="1200" b="0" i="0" u="none" strike="noStrike" dirty="0">
                          <a:latin typeface="Arial"/>
                        </a:rPr>
                        <a:t>83.29</a:t>
                      </a:r>
                    </a:p>
                  </a:txBody>
                  <a:tcPr marL="6016" marR="6016" marT="6016"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t"/>
                      <a:r>
                        <a:rPr lang="pt-BR" sz="1200" b="0" i="0" u="none" strike="noStrike" dirty="0">
                          <a:latin typeface="Arial"/>
                        </a:rPr>
                        <a:t>61.73</a:t>
                      </a:r>
                    </a:p>
                  </a:txBody>
                  <a:tcPr marL="6016" marR="6016" marT="6016"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t"/>
                      <a:r>
                        <a:rPr lang="pt-BR" sz="1200" b="0" i="0" u="none" strike="noStrike" dirty="0">
                          <a:latin typeface="Arial"/>
                        </a:rPr>
                        <a:t>15.36</a:t>
                      </a:r>
                    </a:p>
                  </a:txBody>
                  <a:tcPr marL="6016" marR="6016" marT="6016"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t"/>
                      <a:r>
                        <a:rPr lang="pt-BR" sz="1400" b="0" i="0" u="none" strike="noStrike" dirty="0">
                          <a:latin typeface="Arial"/>
                        </a:rPr>
                        <a:t>38.27</a:t>
                      </a:r>
                    </a:p>
                  </a:txBody>
                  <a:tcPr marL="6016" marR="6016" marT="6016" marB="0">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33355">
                <a:tc gridSpan="7">
                  <a:txBody>
                    <a:bodyPr/>
                    <a:lstStyle/>
                    <a:p>
                      <a:pPr algn="l" fontAlgn="t"/>
                      <a:r>
                        <a:rPr lang="en-US" sz="1200" b="0" i="0" u="none" strike="noStrike" dirty="0" err="1">
                          <a:latin typeface="Arial"/>
                        </a:rPr>
                        <a:t>Fonte</a:t>
                      </a:r>
                      <a:r>
                        <a:rPr lang="en-US" sz="1200" b="0" i="0" u="none" strike="noStrike" dirty="0">
                          <a:latin typeface="Arial"/>
                        </a:rPr>
                        <a:t>:  Who,  Global Health Observatory data repository, 2016</a:t>
                      </a:r>
                    </a:p>
                  </a:txBody>
                  <a:tcPr marL="6016" marR="6016" marT="6016" marB="0">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a:txBody>
                    <a:bodyPr/>
                    <a:lstStyle/>
                    <a:p>
                      <a:pPr algn="l" fontAlgn="t"/>
                      <a:endParaRPr lang="pt-BR" sz="1200" b="0" i="0" u="none" strike="noStrike" dirty="0">
                        <a:latin typeface="Arial"/>
                      </a:endParaRPr>
                    </a:p>
                  </a:txBody>
                  <a:tcPr marL="6016" marR="6016" marT="6016"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pt-BR" sz="1200" b="0" i="0" u="none" strike="noStrike" dirty="0">
                        <a:latin typeface="Arial"/>
                      </a:endParaRPr>
                    </a:p>
                  </a:txBody>
                  <a:tcPr marL="6016" marR="6016" marT="6016"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pt-BR" sz="1200" b="0" i="0" u="none" strike="noStrike" dirty="0">
                        <a:latin typeface="Arial"/>
                      </a:endParaRPr>
                    </a:p>
                  </a:txBody>
                  <a:tcPr marL="6016" marR="6016" marT="6016"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pt-BR" sz="1200" b="0" i="0" u="none" strike="noStrike" dirty="0">
                        <a:latin typeface="Arial"/>
                      </a:endParaRPr>
                    </a:p>
                  </a:txBody>
                  <a:tcPr marL="6016" marR="6016" marT="6016"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6"/>
                  </a:ext>
                </a:extLst>
              </a:tr>
              <a:tr h="433355">
                <a:tc gridSpan="2">
                  <a:txBody>
                    <a:bodyPr/>
                    <a:lstStyle/>
                    <a:p>
                      <a:pPr algn="l" fontAlgn="t"/>
                      <a:r>
                        <a:rPr lang="pt-BR" sz="1200" b="0" i="0" u="none" strike="noStrike" dirty="0">
                          <a:latin typeface="Arial"/>
                        </a:rPr>
                        <a:t>Elaboração Própria </a:t>
                      </a:r>
                    </a:p>
                  </a:txBody>
                  <a:tcPr marL="6016" marR="6016" marT="6016" marB="0">
                    <a:lnL>
                      <a:noFill/>
                    </a:lnL>
                    <a:lnR>
                      <a:noFill/>
                    </a:lnR>
                    <a:lnT>
                      <a:noFill/>
                    </a:lnT>
                    <a:lnB>
                      <a:noFill/>
                    </a:lnB>
                  </a:tcPr>
                </a:tc>
                <a:tc hMerge="1">
                  <a:txBody>
                    <a:bodyPr/>
                    <a:lstStyle/>
                    <a:p>
                      <a:endParaRPr lang="pt-BR"/>
                    </a:p>
                  </a:txBody>
                  <a:tcPr/>
                </a:tc>
                <a:tc>
                  <a:txBody>
                    <a:bodyPr/>
                    <a:lstStyle/>
                    <a:p>
                      <a:pPr algn="l" fontAlgn="t"/>
                      <a:endParaRPr lang="pt-BR" sz="1200" b="0" i="0" u="none" strike="noStrike" dirty="0">
                        <a:latin typeface="Arial"/>
                      </a:endParaRPr>
                    </a:p>
                  </a:txBody>
                  <a:tcPr marL="6016" marR="6016" marT="6016" marB="0">
                    <a:lnL>
                      <a:noFill/>
                    </a:lnL>
                    <a:lnR>
                      <a:noFill/>
                    </a:lnR>
                    <a:lnT>
                      <a:noFill/>
                    </a:lnT>
                    <a:lnB>
                      <a:noFill/>
                    </a:lnB>
                  </a:tcPr>
                </a:tc>
                <a:tc gridSpan="2">
                  <a:txBody>
                    <a:bodyPr/>
                    <a:lstStyle/>
                    <a:p>
                      <a:pPr algn="l" fontAlgn="t"/>
                      <a:endParaRPr lang="pt-BR" sz="1200" b="0" i="0" u="none" strike="noStrike" dirty="0">
                        <a:latin typeface="Arial"/>
                      </a:endParaRPr>
                    </a:p>
                  </a:txBody>
                  <a:tcPr marL="6016" marR="6016" marT="6016" marB="0">
                    <a:lnL>
                      <a:noFill/>
                    </a:lnL>
                    <a:lnR>
                      <a:noFill/>
                    </a:lnR>
                    <a:lnT>
                      <a:noFill/>
                    </a:lnT>
                    <a:lnB>
                      <a:noFill/>
                    </a:lnB>
                  </a:tcPr>
                </a:tc>
                <a:tc hMerge="1">
                  <a:txBody>
                    <a:bodyPr/>
                    <a:lstStyle/>
                    <a:p>
                      <a:endParaRPr lang="pt-BR"/>
                    </a:p>
                  </a:txBody>
                  <a:tcPr/>
                </a:tc>
                <a:tc gridSpan="2">
                  <a:txBody>
                    <a:bodyPr/>
                    <a:lstStyle/>
                    <a:p>
                      <a:pPr algn="l" fontAlgn="t"/>
                      <a:endParaRPr lang="pt-BR" sz="1200" b="0" i="0" u="none" strike="noStrike" dirty="0">
                        <a:latin typeface="Arial"/>
                      </a:endParaRPr>
                    </a:p>
                  </a:txBody>
                  <a:tcPr marL="6016" marR="6016" marT="6016" marB="0">
                    <a:lnL>
                      <a:noFill/>
                    </a:lnL>
                    <a:lnR>
                      <a:noFill/>
                    </a:lnR>
                    <a:lnT>
                      <a:noFill/>
                    </a:lnT>
                    <a:lnB>
                      <a:noFill/>
                    </a:lnB>
                  </a:tcPr>
                </a:tc>
                <a:tc hMerge="1">
                  <a:txBody>
                    <a:bodyPr/>
                    <a:lstStyle/>
                    <a:p>
                      <a:endParaRPr lang="pt-BR"/>
                    </a:p>
                  </a:txBody>
                  <a:tcPr/>
                </a:tc>
                <a:tc>
                  <a:txBody>
                    <a:bodyPr/>
                    <a:lstStyle/>
                    <a:p>
                      <a:pPr algn="l" fontAlgn="t"/>
                      <a:endParaRPr lang="pt-BR" sz="1200" b="0" i="0" u="none" strike="noStrike" dirty="0">
                        <a:latin typeface="Arial"/>
                      </a:endParaRPr>
                    </a:p>
                  </a:txBody>
                  <a:tcPr marL="6016" marR="6016" marT="6016" marB="0">
                    <a:lnL>
                      <a:noFill/>
                    </a:lnL>
                    <a:lnR>
                      <a:noFill/>
                    </a:lnR>
                    <a:lnT>
                      <a:noFill/>
                    </a:lnT>
                    <a:lnB>
                      <a:noFill/>
                    </a:lnB>
                  </a:tcPr>
                </a:tc>
                <a:tc>
                  <a:txBody>
                    <a:bodyPr/>
                    <a:lstStyle/>
                    <a:p>
                      <a:pPr algn="l" fontAlgn="t"/>
                      <a:endParaRPr lang="pt-BR" sz="1200" b="0" i="0" u="none" strike="noStrike">
                        <a:latin typeface="Arial"/>
                      </a:endParaRPr>
                    </a:p>
                  </a:txBody>
                  <a:tcPr marL="6016" marR="6016" marT="6016" marB="0">
                    <a:lnL>
                      <a:noFill/>
                    </a:lnL>
                    <a:lnR>
                      <a:noFill/>
                    </a:lnR>
                    <a:lnT>
                      <a:noFill/>
                    </a:lnT>
                    <a:lnB>
                      <a:noFill/>
                    </a:lnB>
                  </a:tcPr>
                </a:tc>
                <a:tc>
                  <a:txBody>
                    <a:bodyPr/>
                    <a:lstStyle/>
                    <a:p>
                      <a:pPr algn="l" fontAlgn="t"/>
                      <a:endParaRPr lang="pt-BR" sz="1200" b="0" i="0" u="none" strike="noStrike">
                        <a:latin typeface="Arial"/>
                      </a:endParaRPr>
                    </a:p>
                  </a:txBody>
                  <a:tcPr marL="6016" marR="6016" marT="6016" marB="0">
                    <a:lnL>
                      <a:noFill/>
                    </a:lnL>
                    <a:lnR>
                      <a:noFill/>
                    </a:lnR>
                    <a:lnT>
                      <a:noFill/>
                    </a:lnT>
                    <a:lnB>
                      <a:noFill/>
                    </a:lnB>
                  </a:tcPr>
                </a:tc>
                <a:tc>
                  <a:txBody>
                    <a:bodyPr/>
                    <a:lstStyle/>
                    <a:p>
                      <a:pPr algn="l" fontAlgn="t"/>
                      <a:endParaRPr lang="pt-BR" sz="1200" b="0" i="0" u="none" strike="noStrike" dirty="0">
                        <a:latin typeface="Arial"/>
                      </a:endParaRPr>
                    </a:p>
                  </a:txBody>
                  <a:tcPr marL="6016" marR="6016" marT="6016" marB="0">
                    <a:lnL>
                      <a:noFill/>
                    </a:lnL>
                    <a:lnR>
                      <a:noFill/>
                    </a:lnR>
                    <a:lnT>
                      <a:noFill/>
                    </a:lnT>
                    <a:lnB>
                      <a:noFill/>
                    </a:lnB>
                  </a:tcPr>
                </a:tc>
                <a:extLst>
                  <a:ext uri="{0D108BD9-81ED-4DB2-BD59-A6C34878D82A}">
                    <a16:rowId xmlns:a16="http://schemas.microsoft.com/office/drawing/2014/main" val="10007"/>
                  </a:ext>
                </a:extLst>
              </a:tr>
            </a:tbl>
          </a:graphicData>
        </a:graphic>
      </p:graphicFrame>
      <p:sp>
        <p:nvSpPr>
          <p:cNvPr id="3" name="CaixaDeTexto 2"/>
          <p:cNvSpPr txBox="1"/>
          <p:nvPr/>
        </p:nvSpPr>
        <p:spPr>
          <a:xfrm>
            <a:off x="827584" y="332656"/>
            <a:ext cx="6336704" cy="369332"/>
          </a:xfrm>
          <a:prstGeom prst="rect">
            <a:avLst/>
          </a:prstGeom>
          <a:noFill/>
        </p:spPr>
        <p:txBody>
          <a:bodyPr wrap="square" rtlCol="0">
            <a:spAutoFit/>
          </a:bodyPr>
          <a:lstStyle/>
          <a:p>
            <a:r>
              <a:rPr lang="pt-BR" dirty="0"/>
              <a:t>Sistemas Públicos e Orientados pelo Mercado: Consequências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Text Box 3"/>
          <p:cNvSpPr txBox="1">
            <a:spLocks noChangeArrowheads="1"/>
          </p:cNvSpPr>
          <p:nvPr/>
        </p:nvSpPr>
        <p:spPr bwMode="auto">
          <a:xfrm>
            <a:off x="611187" y="2349500"/>
            <a:ext cx="2022927" cy="400110"/>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spcBef>
                <a:spcPct val="50000"/>
              </a:spcBef>
            </a:pPr>
            <a:r>
              <a:rPr lang="pt-BR" sz="2000">
                <a:latin typeface="Arial" pitchFamily="34" charset="0"/>
                <a:cs typeface="Arial" pitchFamily="34" charset="0"/>
              </a:rPr>
              <a:t> Misericórdias </a:t>
            </a:r>
            <a:endParaRPr lang="en-US" sz="2000">
              <a:latin typeface="Arial" pitchFamily="34" charset="0"/>
              <a:cs typeface="Arial" pitchFamily="34" charset="0"/>
            </a:endParaRPr>
          </a:p>
        </p:txBody>
      </p:sp>
      <p:sp>
        <p:nvSpPr>
          <p:cNvPr id="64516" name="Text Box 4"/>
          <p:cNvSpPr txBox="1">
            <a:spLocks noChangeArrowheads="1"/>
          </p:cNvSpPr>
          <p:nvPr/>
        </p:nvSpPr>
        <p:spPr bwMode="auto">
          <a:xfrm>
            <a:off x="6011863" y="2420938"/>
            <a:ext cx="1944067" cy="707886"/>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spcBef>
                <a:spcPct val="50000"/>
              </a:spcBef>
            </a:pPr>
            <a:r>
              <a:rPr lang="pt-BR" sz="2000">
                <a:latin typeface="Arial" pitchFamily="34" charset="0"/>
                <a:cs typeface="Arial" pitchFamily="34" charset="0"/>
              </a:rPr>
              <a:t>“Casas de Morte”</a:t>
            </a:r>
            <a:endParaRPr lang="en-US" sz="2000">
              <a:latin typeface="Arial" pitchFamily="34" charset="0"/>
              <a:cs typeface="Arial" pitchFamily="34" charset="0"/>
            </a:endParaRPr>
          </a:p>
        </p:txBody>
      </p:sp>
      <p:sp>
        <p:nvSpPr>
          <p:cNvPr id="64517" name="Text Box 5"/>
          <p:cNvSpPr txBox="1">
            <a:spLocks noChangeArrowheads="1"/>
          </p:cNvSpPr>
          <p:nvPr/>
        </p:nvSpPr>
        <p:spPr bwMode="auto">
          <a:xfrm>
            <a:off x="5940424" y="981075"/>
            <a:ext cx="2566375" cy="400110"/>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pt-BR" sz="2000">
                <a:latin typeface="Arial" pitchFamily="34" charset="0"/>
                <a:cs typeface="Arial" pitchFamily="34" charset="0"/>
              </a:rPr>
              <a:t>Brasil Colônia</a:t>
            </a:r>
            <a:endParaRPr lang="en-US" sz="2000">
              <a:latin typeface="Arial" pitchFamily="34" charset="0"/>
              <a:cs typeface="Arial" pitchFamily="34" charset="0"/>
            </a:endParaRPr>
          </a:p>
        </p:txBody>
      </p:sp>
      <p:sp>
        <p:nvSpPr>
          <p:cNvPr id="64518" name="Text Box 6"/>
          <p:cNvSpPr txBox="1">
            <a:spLocks noChangeArrowheads="1"/>
          </p:cNvSpPr>
          <p:nvPr/>
        </p:nvSpPr>
        <p:spPr bwMode="auto">
          <a:xfrm>
            <a:off x="323528" y="3501008"/>
            <a:ext cx="3576123" cy="707886"/>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spcBef>
                <a:spcPct val="50000"/>
              </a:spcBef>
            </a:pPr>
            <a:r>
              <a:rPr lang="pt-BR" sz="2000" dirty="0">
                <a:latin typeface="Arial" pitchFamily="34" charset="0"/>
                <a:cs typeface="Arial" pitchFamily="34" charset="0"/>
              </a:rPr>
              <a:t>Hospitais da Coroa Instalados nas Misericórdias </a:t>
            </a:r>
            <a:endParaRPr lang="en-US" sz="2000" dirty="0">
              <a:latin typeface="Arial" pitchFamily="34" charset="0"/>
              <a:cs typeface="Arial" pitchFamily="34" charset="0"/>
            </a:endParaRPr>
          </a:p>
        </p:txBody>
      </p:sp>
      <p:sp>
        <p:nvSpPr>
          <p:cNvPr id="64519" name="Text Box 7"/>
          <p:cNvSpPr txBox="1">
            <a:spLocks noChangeArrowheads="1"/>
          </p:cNvSpPr>
          <p:nvPr/>
        </p:nvSpPr>
        <p:spPr bwMode="auto">
          <a:xfrm>
            <a:off x="468313" y="4941888"/>
            <a:ext cx="3421832" cy="1015663"/>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spcBef>
                <a:spcPct val="50000"/>
              </a:spcBef>
            </a:pPr>
            <a:r>
              <a:rPr lang="pt-BR" sz="2000">
                <a:latin typeface="Arial" pitchFamily="34" charset="0"/>
                <a:cs typeface="Arial" pitchFamily="34" charset="0"/>
              </a:rPr>
              <a:t>Hospitais da Coroa  Instalados em Estabelecimentos Públicos </a:t>
            </a:r>
            <a:endParaRPr lang="en-US" sz="2000">
              <a:latin typeface="Arial" pitchFamily="34" charset="0"/>
              <a:cs typeface="Arial" pitchFamily="34" charset="0"/>
            </a:endParaRPr>
          </a:p>
        </p:txBody>
      </p:sp>
      <p:sp>
        <p:nvSpPr>
          <p:cNvPr id="64520" name="Text Box 8"/>
          <p:cNvSpPr txBox="1">
            <a:spLocks noChangeArrowheads="1"/>
          </p:cNvSpPr>
          <p:nvPr/>
        </p:nvSpPr>
        <p:spPr bwMode="auto">
          <a:xfrm>
            <a:off x="6084888" y="5013325"/>
            <a:ext cx="2953816" cy="1015663"/>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spcBef>
                <a:spcPct val="50000"/>
              </a:spcBef>
            </a:pPr>
            <a:r>
              <a:rPr lang="pt-BR" sz="2000">
                <a:latin typeface="Arial" pitchFamily="34" charset="0"/>
                <a:cs typeface="Arial" pitchFamily="34" charset="0"/>
              </a:rPr>
              <a:t>Hospícios, Lazaretos, Hanseniase, Tuberculose </a:t>
            </a:r>
            <a:endParaRPr lang="en-US" sz="2000">
              <a:latin typeface="Arial" pitchFamily="34" charset="0"/>
              <a:cs typeface="Arial" pitchFamily="34" charset="0"/>
            </a:endParaRPr>
          </a:p>
        </p:txBody>
      </p:sp>
      <p:sp>
        <p:nvSpPr>
          <p:cNvPr id="64521" name="Text Box 9"/>
          <p:cNvSpPr txBox="1">
            <a:spLocks noChangeArrowheads="1"/>
          </p:cNvSpPr>
          <p:nvPr/>
        </p:nvSpPr>
        <p:spPr bwMode="auto">
          <a:xfrm>
            <a:off x="5796136" y="3501008"/>
            <a:ext cx="2952327" cy="707886"/>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pPr>
            <a:r>
              <a:rPr lang="pt-BR" sz="2000">
                <a:latin typeface="Arial" pitchFamily="34" charset="0"/>
                <a:cs typeface="Arial" pitchFamily="34" charset="0"/>
              </a:rPr>
              <a:t>Assistência às Tropas “Contrabando” </a:t>
            </a:r>
            <a:endParaRPr lang="en-US" sz="2000">
              <a:latin typeface="Arial" pitchFamily="34" charset="0"/>
              <a:cs typeface="Arial" pitchFamily="34" charset="0"/>
            </a:endParaRPr>
          </a:p>
        </p:txBody>
      </p:sp>
      <p:sp>
        <p:nvSpPr>
          <p:cNvPr id="64522" name="Text Box 10"/>
          <p:cNvSpPr txBox="1">
            <a:spLocks noChangeArrowheads="1"/>
          </p:cNvSpPr>
          <p:nvPr/>
        </p:nvSpPr>
        <p:spPr bwMode="auto">
          <a:xfrm>
            <a:off x="468313" y="333375"/>
            <a:ext cx="4664732" cy="400110"/>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spcBef>
                <a:spcPct val="50000"/>
              </a:spcBef>
            </a:pPr>
            <a:r>
              <a:rPr lang="pt-BR" sz="2000">
                <a:latin typeface="Arial" pitchFamily="34" charset="0"/>
                <a:cs typeface="Arial" pitchFamily="34" charset="0"/>
              </a:rPr>
              <a:t>Sistema de Saúde no Brasil: Histórico </a:t>
            </a:r>
          </a:p>
        </p:txBody>
      </p:sp>
    </p:spTree>
    <p:extLst>
      <p:ext uri="{BB962C8B-B14F-4D97-AF65-F5344CB8AC3E}">
        <p14:creationId xmlns:p14="http://schemas.microsoft.com/office/powerpoint/2010/main" val="4067323699"/>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TotalTime>
  <Words>1939</Words>
  <Application>Microsoft Office PowerPoint</Application>
  <PresentationFormat>Apresentação na tela (4:3)</PresentationFormat>
  <Paragraphs>348</Paragraphs>
  <Slides>39</Slides>
  <Notes>21</Notes>
  <HiddenSlides>0</HiddenSlides>
  <MMClips>0</MMClips>
  <ScaleCrop>false</ScaleCrop>
  <HeadingPairs>
    <vt:vector size="8" baseType="variant">
      <vt:variant>
        <vt:lpstr>Fontes usadas</vt:lpstr>
      </vt:variant>
      <vt:variant>
        <vt:i4>5</vt:i4>
      </vt:variant>
      <vt:variant>
        <vt:lpstr>Tema</vt:lpstr>
      </vt:variant>
      <vt:variant>
        <vt:i4>1</vt:i4>
      </vt:variant>
      <vt:variant>
        <vt:lpstr>Servidores OLE inseridos</vt:lpstr>
      </vt:variant>
      <vt:variant>
        <vt:i4>1</vt:i4>
      </vt:variant>
      <vt:variant>
        <vt:lpstr>Títulos de slides</vt:lpstr>
      </vt:variant>
      <vt:variant>
        <vt:i4>39</vt:i4>
      </vt:variant>
    </vt:vector>
  </HeadingPairs>
  <TitlesOfParts>
    <vt:vector size="46" baseType="lpstr">
      <vt:lpstr>MS PGothic</vt:lpstr>
      <vt:lpstr>Arial</vt:lpstr>
      <vt:lpstr>Arial Black</vt:lpstr>
      <vt:lpstr>Calibri</vt:lpstr>
      <vt:lpstr>Times New Roman</vt:lpstr>
      <vt:lpstr>Tema do Office</vt:lpstr>
      <vt:lpstr>Microsoft Excel 97-2003 Worksheet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Gastos Per Capita , 1980–2011 Adjusted for Differences in Cost of Living</vt:lpstr>
      <vt:lpstr>% PIB Gastos com Saúde, 1980–2011</vt:lpstr>
      <vt:lpstr>Gastos com Saúde Per Capita por Fonte de Financiamento , 2011 Ajustado por Diferenças no Custo de Vida </vt:lpstr>
      <vt:lpstr>Gastos Medicamentos per Capita, 2011 Ajustado por Diferenças no Custo de Vida </vt:lpstr>
      <vt:lpstr>Altas Hospitalares per 1,000 Habitantes, 2011</vt:lpstr>
      <vt:lpstr>Tempo Médio de Permanência Internação (casos agudos), 2011</vt:lpstr>
      <vt:lpstr>Consultas Médicas per Capita, 2011</vt:lpstr>
      <vt:lpstr>Médicos per 1,000 habitantes, 2011</vt:lpstr>
      <vt:lpstr>Número de Leitos per 1,000 habitantes, 2011</vt:lpstr>
      <vt:lpstr>Bypass Coronarianos por 100,000 habitantes, 2011</vt:lpstr>
      <vt:lpstr>Exames de Ressonância Magnética (MRI) por  milhão de habitants, 2011</vt:lpstr>
      <vt:lpstr>Taxas de Screening Cancer Colo Utero, 2011</vt:lpstr>
      <vt:lpstr>Taxa de Fumantes, 2011</vt:lpstr>
      <vt:lpstr>Prevalência de Obesidade  (BMI&gt;30) População Adulta, 2011</vt:lpstr>
      <vt:lpstr>Sobrevida cinco anos Cancer de Mama, 2004–2009 </vt:lpstr>
      <vt:lpstr>Apresentação do PowerPoint</vt:lpstr>
      <vt:lpstr>Objetos Estranhos Pós Procedimentos por 100.000 altas hospitalares, 2009   </vt:lpstr>
      <vt:lpstr>Preços Diagnósticos por Imagem, 2012</vt:lpstr>
      <vt:lpstr>Preços Internaçao , 2011 Ajustado por diferenças no custo de vida </vt:lpstr>
      <vt:lpstr>Remuneração Médica (cirugia protese femur), 2008 Adjusted for Differences in Cost of Living</vt:lpstr>
      <vt:lpstr>Remuneração de Médicos, 2008 ajustada por custo de vida</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Profª Ligia</dc:creator>
  <cp:lastModifiedBy>Ligia Bahia</cp:lastModifiedBy>
  <cp:revision>21</cp:revision>
  <dcterms:created xsi:type="dcterms:W3CDTF">2017-02-16T22:02:13Z</dcterms:created>
  <dcterms:modified xsi:type="dcterms:W3CDTF">2017-03-23T18:15:21Z</dcterms:modified>
</cp:coreProperties>
</file>